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1" r:id="rId5"/>
    <p:sldMasterId id="2147483693" r:id="rId6"/>
  </p:sldMasterIdLst>
  <p:notesMasterIdLst>
    <p:notesMasterId r:id="rId8"/>
  </p:notesMasterIdLst>
  <p:handoutMasterIdLst>
    <p:handoutMasterId r:id="rId42"/>
  </p:handoutMasterIdLst>
  <p:sldIdLst>
    <p:sldId id="699" r:id="rId7"/>
    <p:sldId id="701" r:id="rId9"/>
    <p:sldId id="702" r:id="rId10"/>
    <p:sldId id="711" r:id="rId11"/>
    <p:sldId id="747" r:id="rId12"/>
    <p:sldId id="748" r:id="rId13"/>
    <p:sldId id="703" r:id="rId14"/>
    <p:sldId id="880" r:id="rId15"/>
    <p:sldId id="710" r:id="rId16"/>
    <p:sldId id="749" r:id="rId17"/>
    <p:sldId id="755" r:id="rId18"/>
    <p:sldId id="855" r:id="rId19"/>
    <p:sldId id="856" r:id="rId20"/>
    <p:sldId id="858" r:id="rId21"/>
    <p:sldId id="859" r:id="rId22"/>
    <p:sldId id="860" r:id="rId23"/>
    <p:sldId id="861" r:id="rId24"/>
    <p:sldId id="862" r:id="rId25"/>
    <p:sldId id="863" r:id="rId26"/>
    <p:sldId id="866" r:id="rId27"/>
    <p:sldId id="867" r:id="rId28"/>
    <p:sldId id="868" r:id="rId29"/>
    <p:sldId id="869" r:id="rId30"/>
    <p:sldId id="870" r:id="rId31"/>
    <p:sldId id="800" r:id="rId32"/>
    <p:sldId id="857" r:id="rId33"/>
    <p:sldId id="871" r:id="rId34"/>
    <p:sldId id="872" r:id="rId35"/>
    <p:sldId id="873" r:id="rId36"/>
    <p:sldId id="879" r:id="rId37"/>
    <p:sldId id="874" r:id="rId38"/>
    <p:sldId id="875" r:id="rId39"/>
    <p:sldId id="876" r:id="rId40"/>
    <p:sldId id="811" r:id="rId41"/>
  </p:sldIdLst>
  <p:sldSz cx="9144000" cy="5143500" type="screen16x9"/>
  <p:notesSz cx="6858000" cy="9144000"/>
  <p:custDataLst>
    <p:tags r:id="rId47"/>
  </p:custDataLst>
  <p:defaultTextStyle>
    <a:defPPr>
      <a:defRPr lang="en-US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foru" initials="j" lastIdx="1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F7F7F"/>
    <a:srgbClr val="C51A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4" d="100"/>
          <a:sy n="104" d="100"/>
        </p:scale>
        <p:origin x="-396" y="-84"/>
      </p:cViewPr>
      <p:guideLst>
        <p:guide orient="horz" pos="1629"/>
        <p:guide pos="28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7" Type="http://schemas.openxmlformats.org/officeDocument/2006/relationships/tags" Target="tags/tag131.xml"/><Relationship Id="rId46" Type="http://schemas.openxmlformats.org/officeDocument/2006/relationships/commentAuthors" Target="commentAuthors.xml"/><Relationship Id="rId45" Type="http://schemas.openxmlformats.org/officeDocument/2006/relationships/tableStyles" Target="tableStyles.xml"/><Relationship Id="rId44" Type="http://schemas.openxmlformats.org/officeDocument/2006/relationships/viewProps" Target="viewProps.xml"/><Relationship Id="rId43" Type="http://schemas.openxmlformats.org/officeDocument/2006/relationships/presProps" Target="presProps.xml"/><Relationship Id="rId42" Type="http://schemas.openxmlformats.org/officeDocument/2006/relationships/handoutMaster" Target="handoutMasters/handoutMaster1.xml"/><Relationship Id="rId41" Type="http://schemas.openxmlformats.org/officeDocument/2006/relationships/slide" Target="slides/slide34.xml"/><Relationship Id="rId40" Type="http://schemas.openxmlformats.org/officeDocument/2006/relationships/slide" Target="slides/slide33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32.xml"/><Relationship Id="rId38" Type="http://schemas.openxmlformats.org/officeDocument/2006/relationships/slide" Target="slides/slide31.xml"/><Relationship Id="rId37" Type="http://schemas.openxmlformats.org/officeDocument/2006/relationships/slide" Target="slides/slide30.xml"/><Relationship Id="rId36" Type="http://schemas.openxmlformats.org/officeDocument/2006/relationships/slide" Target="slides/slide29.xml"/><Relationship Id="rId35" Type="http://schemas.openxmlformats.org/officeDocument/2006/relationships/slide" Target="slides/slide28.xml"/><Relationship Id="rId34" Type="http://schemas.openxmlformats.org/officeDocument/2006/relationships/slide" Target="slides/slide27.xml"/><Relationship Id="rId33" Type="http://schemas.openxmlformats.org/officeDocument/2006/relationships/slide" Target="slides/slide26.xml"/><Relationship Id="rId32" Type="http://schemas.openxmlformats.org/officeDocument/2006/relationships/slide" Target="slides/slide25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0" Type="http://schemas.openxmlformats.org/officeDocument/2006/relationships/slide" Target="slides/slide13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614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6147" name="文本占位符 614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to edit Master text styles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1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Second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2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Third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3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Fourth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4" indent="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Fifth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1pPr>
    <a:lvl2pPr lvl="1" indent="228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2pPr>
    <a:lvl3pPr lvl="2" indent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3pPr>
    <a:lvl4pPr lvl="3" indent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4pPr>
    <a:lvl5pPr lvl="4" indent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5pPr>
    <a:lvl6pPr marL="2286000" lvl="5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dirty="0" smtClean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281D7-AB8B-4A49-B31C-4FE8BBA57302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dirty="0" smtClean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9" Type="http://schemas.openxmlformats.org/officeDocument/2006/relationships/tags" Target="../tags/tag91.xml"/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6" Type="http://schemas.openxmlformats.org/officeDocument/2006/relationships/tags" Target="../tags/tag118.xml"/><Relationship Id="rId5" Type="http://schemas.openxmlformats.org/officeDocument/2006/relationships/tags" Target="../tags/tag117.xml"/><Relationship Id="rId4" Type="http://schemas.openxmlformats.org/officeDocument/2006/relationships/tags" Target="../tags/tag116.xml"/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24765" y="-6191"/>
            <a:ext cx="9168765" cy="5155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722835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 b="1">
                <a:latin typeface="Microsoft YaHei Bold" panose="020B0502040204020203" charset="-122"/>
                <a:ea typeface="Microsoft YaHei Bold" panose="020B0502040204020203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24765" y="-6191"/>
            <a:ext cx="9168765" cy="5155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9" name="Shape 22"/>
          <p:cNvSpPr>
            <a:spLocks noChangeArrowheads="1"/>
          </p:cNvSpPr>
          <p:nvPr userDrawn="1"/>
        </p:nvSpPr>
        <p:spPr bwMode="auto">
          <a:xfrm>
            <a:off x="-952" y="134303"/>
            <a:ext cx="189000" cy="270000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8" Type="http://schemas.openxmlformats.org/officeDocument/2006/relationships/theme" Target="../theme/theme2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theme" Target="../theme/theme3.xml"/><Relationship Id="rId8" Type="http://schemas.openxmlformats.org/officeDocument/2006/relationships/image" Target="../media/image1.png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9.xml"/><Relationship Id="rId8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8" Type="http://schemas.openxmlformats.org/officeDocument/2006/relationships/theme" Target="../theme/theme4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1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0.xml"/><Relationship Id="rId8" Type="http://schemas.openxmlformats.org/officeDocument/2006/relationships/slideLayout" Target="../slideLayouts/slideLayout49.xml"/><Relationship Id="rId7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3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1.xml"/><Relationship Id="rId1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lstStyle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6300" y="456300"/>
            <a:ext cx="8226900" cy="5292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6300" y="1117800"/>
            <a:ext cx="8226900" cy="3569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ctrTitle"/>
          </p:nvPr>
        </p:nvSpPr>
        <p:spPr>
          <a:xfrm>
            <a:off x="187643" y="72390"/>
            <a:ext cx="714136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7" name="Shape 22"/>
          <p:cNvSpPr>
            <a:spLocks noChangeArrowheads="1"/>
          </p:cNvSpPr>
          <p:nvPr userDrawn="1"/>
        </p:nvSpPr>
        <p:spPr bwMode="auto">
          <a:xfrm>
            <a:off x="-952" y="134303"/>
            <a:ext cx="189000" cy="270000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pSp>
        <p:nvGrpSpPr>
          <p:cNvPr id="8" name="组合 7"/>
          <p:cNvGrpSpPr/>
          <p:nvPr userDrawn="1"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1" name="组合 10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12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3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</p:sldLayoutIdLst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500" b="1" kern="1200">
          <a:solidFill>
            <a:schemeClr val="tx1"/>
          </a:solidFill>
          <a:latin typeface="Microsoft YaHei Bold" panose="020B0502040204020203" charset="-122"/>
          <a:ea typeface="Microsoft YaHei Bold" panose="020B0502040204020203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6300" y="456300"/>
            <a:ext cx="8226900" cy="5292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6300" y="1117800"/>
            <a:ext cx="8226900" cy="3569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7.png"/><Relationship Id="rId2" Type="http://schemas.openxmlformats.org/officeDocument/2006/relationships/tags" Target="../tags/tag126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4.xml"/><Relationship Id="rId8" Type="http://schemas.openxmlformats.org/officeDocument/2006/relationships/image" Target="../media/image11.png"/><Relationship Id="rId7" Type="http://schemas.openxmlformats.org/officeDocument/2006/relationships/tags" Target="../tags/tag130.xml"/><Relationship Id="rId6" Type="http://schemas.openxmlformats.org/officeDocument/2006/relationships/image" Target="../media/image10.png"/><Relationship Id="rId5" Type="http://schemas.openxmlformats.org/officeDocument/2006/relationships/tags" Target="../tags/tag129.xml"/><Relationship Id="rId4" Type="http://schemas.openxmlformats.org/officeDocument/2006/relationships/image" Target="../media/image9.png"/><Relationship Id="rId3" Type="http://schemas.openxmlformats.org/officeDocument/2006/relationships/tags" Target="../tags/tag128.xml"/><Relationship Id="rId2" Type="http://schemas.openxmlformats.org/officeDocument/2006/relationships/image" Target="../media/image8.png"/><Relationship Id="rId1" Type="http://schemas.openxmlformats.org/officeDocument/2006/relationships/tags" Target="../tags/tag127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4.xml"/><Relationship Id="rId4" Type="http://schemas.openxmlformats.org/officeDocument/2006/relationships/image" Target="../media/image32.png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32.png"/><Relationship Id="rId2" Type="http://schemas.openxmlformats.org/officeDocument/2006/relationships/image" Target="../media/image34.jpeg"/><Relationship Id="rId1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4.xml"/><Relationship Id="rId4" Type="http://schemas.openxmlformats.org/officeDocument/2006/relationships/image" Target="../media/image40.png"/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5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55.pn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9.xml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tags" Target="../tags/tag1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22"/>
          <p:cNvSpPr>
            <a:spLocks noChangeArrowheads="1"/>
          </p:cNvSpPr>
          <p:nvPr/>
        </p:nvSpPr>
        <p:spPr bwMode="auto">
          <a:xfrm>
            <a:off x="0" y="988695"/>
            <a:ext cx="9144000" cy="2946083"/>
          </a:xfrm>
          <a:prstGeom prst="rect">
            <a:avLst/>
          </a:prstGeom>
          <a:solidFill>
            <a:schemeClr val="bg2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148" name="Shape 22"/>
          <p:cNvSpPr>
            <a:spLocks noChangeArrowheads="1"/>
          </p:cNvSpPr>
          <p:nvPr/>
        </p:nvSpPr>
        <p:spPr bwMode="auto">
          <a:xfrm>
            <a:off x="733901" y="801529"/>
            <a:ext cx="7676674" cy="3319939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  <a:effectLst/>
        </p:spPr>
        <p:txBody>
          <a:bodyPr lIns="45718" rIns="45718" anchor="ctr"/>
          <a:lstStyle/>
          <a:p>
            <a:pPr algn="ctr"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6151" name="未标题-2-01.png" descr="未标题-2-01.png"/>
          <p:cNvPicPr>
            <a:picLocks noChangeAspect="1"/>
          </p:cNvPicPr>
          <p:nvPr/>
        </p:nvPicPr>
        <p:blipFill>
          <a:blip r:embed="rId1"/>
          <a:srcRect l="11929" t="5841" r="17577" b="54250"/>
          <a:stretch>
            <a:fillRect/>
          </a:stretch>
        </p:blipFill>
        <p:spPr bwMode="auto">
          <a:xfrm>
            <a:off x="-54292" y="22860"/>
            <a:ext cx="9198293" cy="5174456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24" name="Shape 26"/>
          <p:cNvSpPr/>
          <p:nvPr/>
        </p:nvSpPr>
        <p:spPr>
          <a:xfrm>
            <a:off x="3021330" y="3127375"/>
            <a:ext cx="3148965" cy="299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p>
            <a:pPr lvl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350" kern="0" dirty="0">
                <a:sym typeface="微软雅黑" panose="020B0503020204020204" pitchFamily="34" charset="-122"/>
              </a:rPr>
              <a:t>学生</a:t>
            </a:r>
            <a:endParaRPr lang="zh-CN" sz="1350" kern="0" dirty="0">
              <a:sym typeface="微软雅黑" panose="020B0503020204020204" pitchFamily="34" charset="-122"/>
            </a:endParaRPr>
          </a:p>
        </p:txBody>
      </p:sp>
      <p:sp>
        <p:nvSpPr>
          <p:cNvPr id="16" name="Shape 26"/>
          <p:cNvSpPr/>
          <p:nvPr/>
        </p:nvSpPr>
        <p:spPr>
          <a:xfrm>
            <a:off x="1127760" y="1405414"/>
            <a:ext cx="6888956" cy="133794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lstStyle/>
          <a:p>
            <a:pPr lvl="0" algn="ctr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300" b="1" kern="0" dirty="0">
                <a:sym typeface="微软雅黑" panose="020B0503020204020204" pitchFamily="34" charset="-122"/>
              </a:rPr>
              <a:t>校友邦实习实训平台</a:t>
            </a:r>
            <a:endParaRPr lang="zh-CN" sz="3600" b="1" kern="0" dirty="0">
              <a:sym typeface="微软雅黑" panose="020B0503020204020204" pitchFamily="34" charset="-122"/>
            </a:endParaRPr>
          </a:p>
          <a:p>
            <a:pPr lvl="0" algn="ctr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100" kern="0" dirty="0">
                <a:sym typeface="微软雅黑" panose="020B0503020204020204" pitchFamily="34" charset="-122"/>
              </a:rPr>
              <a:t>操作指南</a:t>
            </a:r>
            <a:endParaRPr lang="zh-CN" sz="2100" kern="0" dirty="0">
              <a:sym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781901" y="2923699"/>
            <a:ext cx="15801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4010978" y="4356735"/>
            <a:ext cx="1122521" cy="359569"/>
            <a:chOff x="8365" y="9148"/>
            <a:chExt cx="2357" cy="755"/>
          </a:xfrm>
        </p:grpSpPr>
        <p:sp>
          <p:nvSpPr>
            <p:cNvPr id="29" name="Shape 22"/>
            <p:cNvSpPr>
              <a:spLocks noChangeArrowheads="1"/>
            </p:cNvSpPr>
            <p:nvPr/>
          </p:nvSpPr>
          <p:spPr bwMode="auto">
            <a:xfrm>
              <a:off x="8365" y="9454"/>
              <a:ext cx="2357" cy="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miter lim="400000"/>
            </a:ln>
          </p:spPr>
          <p:txBody>
            <a:bodyPr lIns="45718" rIns="45718" anchor="ctr"/>
            <a:p>
              <a:pPr hangingPunct="0"/>
              <a:endParaRPr lang="en-US" altLang="zh-CN" sz="1800" b="0" baseline="0">
                <a:solidFill>
                  <a:srgbClr val="DF2024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31" name="Shape 26"/>
            <p:cNvSpPr/>
            <p:nvPr/>
          </p:nvSpPr>
          <p:spPr>
            <a:xfrm>
              <a:off x="8647" y="9518"/>
              <a:ext cx="1793" cy="385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600" kern="0" baseline="0" dirty="0">
                  <a:solidFill>
                    <a:srgbClr val="C00000"/>
                  </a:solidFill>
                  <a:effectLst/>
                  <a:sym typeface="微软雅黑" panose="020B0503020204020204" pitchFamily="34" charset="-122"/>
                </a:rPr>
                <a:t>www.xybsyw.com</a:t>
              </a:r>
              <a:endParaRPr lang="en-US" altLang="zh-CN" sz="600" kern="0" baseline="0" dirty="0">
                <a:solidFill>
                  <a:srgbClr val="C00000"/>
                </a:solidFill>
                <a:effectLst/>
                <a:sym typeface="微软雅黑" panose="020B0503020204020204" pitchFamily="34" charset="-122"/>
              </a:endParaRPr>
            </a:p>
          </p:txBody>
        </p:sp>
        <p:pic>
          <p:nvPicPr>
            <p:cNvPr id="32" name="图片 31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76" y="9148"/>
              <a:ext cx="1335" cy="430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91865" y="2211705"/>
            <a:ext cx="4849495" cy="285559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/>
              <a:t>登录指南</a:t>
            </a:r>
            <a:r>
              <a:rPr lang="en-US" altLang="zh-CN"/>
              <a:t>-</a:t>
            </a:r>
            <a:r>
              <a:rPr lang="zh-CN" altLang="en-US"/>
              <a:t>电脑网页端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41300" y="3651885"/>
            <a:ext cx="2746375" cy="58356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</a:t>
            </a:r>
            <a:r>
              <a:rPr lang="zh-CN" noProof="1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输入账号（账号为手机号）、密码</a:t>
            </a:r>
            <a:endParaRPr lang="zh-CN" noProof="1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 flipV="1">
            <a:off x="2987675" y="3435985"/>
            <a:ext cx="1800225" cy="36004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7020560" y="1202055"/>
            <a:ext cx="17278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1.点击“学生登录  ”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466725"/>
            <a:ext cx="7009765" cy="1716405"/>
          </a:xfrm>
          <a:prstGeom prst="rect">
            <a:avLst/>
          </a:prstGeom>
        </p:spPr>
      </p:pic>
      <p:cxnSp>
        <p:nvCxnSpPr>
          <p:cNvPr id="8" name="直接箭头连接符 7"/>
          <p:cNvCxnSpPr/>
          <p:nvPr/>
        </p:nvCxnSpPr>
        <p:spPr>
          <a:xfrm flipH="1" flipV="1">
            <a:off x="5796280" y="772160"/>
            <a:ext cx="1205865" cy="713105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oli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952" y="1447324"/>
            <a:ext cx="9144953" cy="1966913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Shape 22"/>
          <p:cNvSpPr>
            <a:spLocks noChangeArrowheads="1"/>
          </p:cNvSpPr>
          <p:nvPr/>
        </p:nvSpPr>
        <p:spPr bwMode="auto">
          <a:xfrm>
            <a:off x="897255" y="1504474"/>
            <a:ext cx="1534478" cy="2319338"/>
          </a:xfrm>
          <a:prstGeom prst="rect">
            <a:avLst/>
          </a:prstGeom>
          <a:solidFill>
            <a:schemeClr val="bg1"/>
          </a:solidFill>
          <a:ln w="12700">
            <a:noFill/>
            <a:miter lim="400000"/>
          </a:ln>
          <a:effectLst>
            <a:outerShdw blurRad="76200" dir="13500000" sy="23000" kx="1200000" algn="br" rotWithShape="0">
              <a:srgbClr val="B90003">
                <a:alpha val="20000"/>
              </a:srgbClr>
            </a:outerShdw>
          </a:effectLst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1555" y="1814195"/>
            <a:ext cx="135191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7200" dirty="0" smtClean="0">
                <a:solidFill>
                  <a:srgbClr val="C00000"/>
                </a:solidFill>
                <a:effectLst/>
                <a:latin typeface="DIN Alternate" panose="020B0500000000000000" charset="0"/>
                <a:ea typeface="微软雅黑" panose="020B0503020204020204" pitchFamily="34" charset="-122"/>
                <a:cs typeface="DIN Alternate" panose="020B0500000000000000" charset="0"/>
                <a:sym typeface="+mn-ea"/>
              </a:rPr>
              <a:t> </a:t>
            </a:r>
            <a:r>
              <a:rPr lang="en-US" altLang="zh-CN" sz="7200" b="1" dirty="0" smtClean="0">
                <a:solidFill>
                  <a:srgbClr val="C00000"/>
                </a:solidFill>
                <a:effectLst/>
                <a:latin typeface="DIN Alternate" panose="020B0500000000000000" charset="0"/>
                <a:ea typeface="Microsoft YaHei Bold" panose="020B0502040204020203" charset="-122"/>
                <a:cs typeface="DIN Alternate" panose="020B0500000000000000" charset="0"/>
                <a:sym typeface="+mn-ea"/>
              </a:rPr>
              <a:t>03</a:t>
            </a:r>
            <a:endParaRPr lang="en-US" altLang="zh-CN" sz="7200" b="1" dirty="0" smtClean="0">
              <a:solidFill>
                <a:srgbClr val="C00000"/>
              </a:solidFill>
              <a:effectLst/>
              <a:latin typeface="DIN Alternate" panose="020B0500000000000000" charset="0"/>
              <a:ea typeface="Microsoft YaHei Bold" panose="020B0502040204020203" charset="-122"/>
              <a:cs typeface="DIN Alternate" panose="020B0500000000000000" charset="0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781776" y="2007394"/>
            <a:ext cx="4361498" cy="553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000">
                <a:sym typeface="+mn-ea"/>
              </a:rPr>
              <a:t>学生移动端操作</a:t>
            </a:r>
            <a:endParaRPr lang="zh-CN" sz="3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781776" y="2596039"/>
            <a:ext cx="4486751" cy="22987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tIns="34290" rIns="45718" bIns="34290" anchor="t">
            <a:sp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050" kern="0" dirty="0">
                <a:sym typeface="+mn-ea"/>
              </a:rPr>
              <a:t>学生校友邦微信小程序的操作说明</a:t>
            </a:r>
            <a:endParaRPr lang="zh-CN" sz="1050" kern="0" dirty="0"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10920" y="2826385"/>
            <a:ext cx="112204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r"/>
            <a:r>
              <a:rPr lang="en-US" altLang="zh-CN" sz="2400" dirty="0">
                <a:solidFill>
                  <a:srgbClr val="C00000"/>
                </a:solidFill>
                <a:latin typeface="DIN Alternate" panose="020B0500000000000000" charset="0"/>
                <a:ea typeface="方正黑体简体" panose="02010601030101010101" pitchFamily="2" charset="-122"/>
                <a:cs typeface="DIN Alternate" panose="020B0500000000000000" charset="0"/>
                <a:sym typeface="Noto Serif CJK SC" panose="02020400000000000000" pitchFamily="18" charset="-122"/>
              </a:rPr>
              <a:t>PART</a:t>
            </a:r>
            <a:endParaRPr lang="en-US" altLang="zh-CN" sz="2400" dirty="0">
              <a:solidFill>
                <a:srgbClr val="C00000"/>
              </a:solidFill>
              <a:latin typeface="DIN Alternate" panose="020B0500000000000000" charset="0"/>
              <a:ea typeface="方正黑体简体" panose="02010601030101010101" pitchFamily="2" charset="-122"/>
              <a:cs typeface="DIN Alternate" panose="020B0500000000000000" charset="0"/>
              <a:sym typeface="Noto Serif CJK SC" panose="02020400000000000000" pitchFamily="18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2" name="组合 11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13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/>
              <a:t>学生移动端操作</a:t>
            </a:r>
            <a:r>
              <a:rPr lang="en-US" altLang="zh-CN"/>
              <a:t>-</a:t>
            </a:r>
            <a:r>
              <a:rPr lang="zh-CN" altLang="en-US"/>
              <a:t>主要功能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512060" y="607060"/>
            <a:ext cx="4120515" cy="42462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1. 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注册认证</a:t>
            </a:r>
            <a:endParaRPr lang="zh-CN" altLang="en-US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2. 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实习报名</a:t>
            </a:r>
            <a:endParaRPr lang="en-US" altLang="zh-CN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3. 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查看实习任务</a:t>
            </a:r>
            <a:endParaRPr lang="zh-CN" altLang="en-US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4. 签到</a:t>
            </a:r>
            <a:endParaRPr lang="zh-CN" altLang="en-US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5. 提交周日志</a:t>
            </a:r>
            <a:endParaRPr lang="en-US" altLang="zh-CN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6. 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提交三方协议</a:t>
            </a:r>
            <a:endParaRPr lang="en-US" altLang="zh-CN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7. 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实习评价</a:t>
            </a:r>
            <a:endParaRPr lang="zh-CN" altLang="en-US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8. 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玩转校友邦：机会</a:t>
            </a:r>
            <a:endParaRPr lang="zh-CN" altLang="en-US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9.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玩转校友邦：消息</a:t>
            </a:r>
            <a:endParaRPr lang="zh-CN" altLang="en-US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10. 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客服与反馈</a:t>
            </a:r>
            <a:endParaRPr lang="zh-CN" altLang="en-US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3.1 </a:t>
            </a:r>
            <a:r>
              <a:rPr lang="zh-CN" altLang="en-US"/>
              <a:t>学生移动端操作</a:t>
            </a:r>
            <a:r>
              <a:rPr lang="en-US" altLang="zh-CN"/>
              <a:t>-</a:t>
            </a:r>
            <a:r>
              <a:rPr lang="zh-CN" altLang="en-US"/>
              <a:t>注册</a:t>
            </a:r>
            <a:r>
              <a:rPr lang="zh-CN" altLang="en-US"/>
              <a:t>认证</a:t>
            </a:r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660515" y="1503680"/>
            <a:ext cx="1545590" cy="341820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51130" y="466090"/>
            <a:ext cx="7377430" cy="82994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账号注册，</a:t>
            </a:r>
            <a:r>
              <a:rPr lang="zh-CN" altLang="en-US" b="0" noProof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我的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立即登录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微信快速登录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0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学籍认证，</a:t>
            </a:r>
            <a:r>
              <a:rPr lang="zh-CN" altLang="en-US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我的</a:t>
            </a:r>
            <a:r>
              <a:rPr lang="en-US" altLang="zh-CN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→</a:t>
            </a:r>
            <a:r>
              <a:rPr kumimoji="0" lang="zh-CN" altLang="en-US" b="0" kern="1200" cap="none" spc="0" normalizeH="0" baseline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学籍认证</a:t>
            </a:r>
            <a:r>
              <a:rPr lang="en-US" altLang="zh-CN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kumimoji="0" lang="zh-CN" altLang="en-US" b="0" kern="1200" cap="none" spc="0" normalizeH="0" baseline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录入学籍信息“立即认证”</a:t>
            </a:r>
            <a:endParaRPr kumimoji="0" lang="en-US" altLang="zh-CN" b="0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12165" y="1494790"/>
            <a:ext cx="1499235" cy="343598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2708275" y="1494790"/>
            <a:ext cx="1602105" cy="343598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4572000" y="1348105"/>
            <a:ext cx="1777365" cy="32365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3.2 </a:t>
            </a:r>
            <a:r>
              <a:rPr lang="zh-CN" altLang="en-US"/>
              <a:t>学生移动端操作</a:t>
            </a:r>
            <a:r>
              <a:rPr lang="en-US" altLang="zh-CN"/>
              <a:t>-</a:t>
            </a:r>
            <a:r>
              <a:rPr lang="zh-CN" altLang="en-US"/>
              <a:t>实习报名</a:t>
            </a:r>
            <a:r>
              <a:rPr lang="en-US" altLang="zh-CN"/>
              <a:t>-</a:t>
            </a:r>
            <a:r>
              <a:rPr lang="zh-CN" altLang="en-US"/>
              <a:t>自主实习</a:t>
            </a:r>
            <a:endParaRPr lang="zh-CN" altLang="en-US"/>
          </a:p>
        </p:txBody>
      </p:sp>
      <p:cxnSp>
        <p:nvCxnSpPr>
          <p:cNvPr id="5" name="直接箭头连接符 4"/>
          <p:cNvCxnSpPr/>
          <p:nvPr/>
        </p:nvCxnSpPr>
        <p:spPr>
          <a:xfrm flipH="1" flipV="1">
            <a:off x="4787900" y="1995805"/>
            <a:ext cx="342900" cy="46799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79110" y="627380"/>
            <a:ext cx="2043430" cy="407797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140" y="762000"/>
            <a:ext cx="2076450" cy="387794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6250" y="649605"/>
            <a:ext cx="2235200" cy="40944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>
                <a:sym typeface="+mn-ea"/>
              </a:rPr>
              <a:t>3.2 </a:t>
            </a:r>
            <a:r>
              <a:rPr lang="zh-CN" altLang="en-US">
                <a:sym typeface="+mn-ea"/>
              </a:rPr>
              <a:t>学生移动端操作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实习报名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集中实习</a:t>
            </a:r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76475" y="1279525"/>
            <a:ext cx="1645920" cy="360235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72720" y="404495"/>
            <a:ext cx="8388985" cy="87566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实习报名(集中实习)，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成长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实习报名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去报名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立即报名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确认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endParaRPr lang="zh-CN" altLang="en-US" b="0" noProof="1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如果显示未邀请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即您不在集中实习的学生范围内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可联系学校相关管理员老师处理              </a:t>
            </a:r>
            <a:endParaRPr kumimoji="0" lang="zh-CN" altLang="en-US" b="0" kern="1200" cap="none" spc="0" normalizeH="0" baseline="0" noProof="1">
              <a:solidFill>
                <a:srgbClr val="DF002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6205" y="1419860"/>
            <a:ext cx="51943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点击实习报名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 flipV="1">
            <a:off x="3041650" y="2424430"/>
            <a:ext cx="269875" cy="49466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3176905" y="2761615"/>
            <a:ext cx="519430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点击去报名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2080" y="1279525"/>
            <a:ext cx="1668780" cy="360362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0860" y="1242060"/>
            <a:ext cx="1676400" cy="357378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115" y="1280160"/>
            <a:ext cx="1617980" cy="3360420"/>
          </a:xfrm>
          <a:prstGeom prst="rect">
            <a:avLst/>
          </a:prstGeom>
        </p:spPr>
      </p:pic>
      <p:cxnSp>
        <p:nvCxnSpPr>
          <p:cNvPr id="11" name="直接箭头连接符 10"/>
          <p:cNvCxnSpPr/>
          <p:nvPr/>
        </p:nvCxnSpPr>
        <p:spPr>
          <a:xfrm flipV="1">
            <a:off x="496570" y="1779905"/>
            <a:ext cx="330835" cy="24257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8845" y="1280160"/>
            <a:ext cx="1842770" cy="367474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7884160" y="3291840"/>
            <a:ext cx="137731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如果开始就能在我的实习下看到对应实习计划，点实习任务是已参与状态，那么无需报名</a:t>
            </a:r>
            <a:endParaRPr lang="zh-CN" altLang="en-US" sz="1200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zh-CN" altLang="en-US" sz="1200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3.3 </a:t>
            </a:r>
            <a:r>
              <a:rPr lang="zh-CN" altLang="en-US"/>
              <a:t>学生移动端操作</a:t>
            </a:r>
            <a:r>
              <a:rPr lang="en-US" altLang="zh-CN"/>
              <a:t>-</a:t>
            </a:r>
            <a:r>
              <a:rPr lang="zh-CN" altLang="en-US"/>
              <a:t>查看实习任务</a:t>
            </a:r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82410" y="1000125"/>
            <a:ext cx="2080895" cy="38023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65" y="1000125"/>
            <a:ext cx="2004060" cy="380238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63195" y="414655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查看实习任务，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成长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我的</a:t>
            </a:r>
            <a:r>
              <a:rPr lang="zh-CN" altLang="en-US" b="0" noProof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 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实习任务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查看详情                               </a:t>
            </a:r>
            <a:endParaRPr kumimoji="0" lang="zh-CN" altLang="en-US" b="0" kern="1200" cap="none" spc="0" normalizeH="0" baseline="0" noProof="1">
              <a:solidFill>
                <a:srgbClr val="DF002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V="1">
            <a:off x="6236970" y="2256790"/>
            <a:ext cx="449580" cy="13462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5"/>
          <p:cNvSpPr txBox="1"/>
          <p:nvPr/>
        </p:nvSpPr>
        <p:spPr>
          <a:xfrm>
            <a:off x="278130" y="2542540"/>
            <a:ext cx="404495" cy="20612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成长模块在底部哦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sp>
        <p:nvSpPr>
          <p:cNvPr id="11" name="文本框 5"/>
          <p:cNvSpPr txBox="1"/>
          <p:nvPr/>
        </p:nvSpPr>
        <p:spPr>
          <a:xfrm>
            <a:off x="2793365" y="1557655"/>
            <a:ext cx="591185" cy="20612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点击实习任务，可查看计划具体要求</a:t>
            </a:r>
            <a:endParaRPr lang="en-US" altLang="zh-CN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696585" y="1075690"/>
            <a:ext cx="666115" cy="30460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查看详情，可查看实习要求和项目信息，包括指导老师信息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3356610" y="2211705"/>
            <a:ext cx="405130" cy="9017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H="1">
            <a:off x="4076700" y="1626870"/>
            <a:ext cx="1619885" cy="49466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015" y="988060"/>
            <a:ext cx="2099945" cy="3801745"/>
          </a:xfrm>
          <a:prstGeom prst="rect">
            <a:avLst/>
          </a:prstGeom>
        </p:spPr>
      </p:pic>
      <p:cxnSp>
        <p:nvCxnSpPr>
          <p:cNvPr id="10" name="直接箭头连接符 9"/>
          <p:cNvCxnSpPr/>
          <p:nvPr/>
        </p:nvCxnSpPr>
        <p:spPr>
          <a:xfrm>
            <a:off x="611505" y="3796030"/>
            <a:ext cx="575945" cy="432435"/>
          </a:xfrm>
          <a:prstGeom prst="straightConnector1">
            <a:avLst/>
          </a:prstGeom>
          <a:ln w="38100" cmpd="sng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flipH="1" flipV="1">
            <a:off x="2411730" y="3075940"/>
            <a:ext cx="503555" cy="504190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3.4 </a:t>
            </a:r>
            <a:r>
              <a:rPr lang="zh-CN" altLang="en-US"/>
              <a:t>学生移动端操作</a:t>
            </a:r>
            <a:r>
              <a:rPr lang="en-US" altLang="zh-CN"/>
              <a:t>-</a:t>
            </a:r>
            <a:r>
              <a:rPr lang="zh-CN" altLang="en-US"/>
              <a:t>签到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60395" y="915670"/>
            <a:ext cx="2144395" cy="3678555"/>
          </a:xfrm>
          <a:prstGeom prst="rect">
            <a:avLst/>
          </a:prstGeom>
        </p:spPr>
      </p:pic>
      <p:sp>
        <p:nvSpPr>
          <p:cNvPr id="28" name="文本框 17"/>
          <p:cNvSpPr txBox="1"/>
          <p:nvPr/>
        </p:nvSpPr>
        <p:spPr>
          <a:xfrm>
            <a:off x="3906086" y="3867958"/>
            <a:ext cx="1331836" cy="37798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zh-CN" altLang="en-US" b="0" dirty="0" smtClean="0">
                <a:solidFill>
                  <a:srgbClr val="FF0000"/>
                </a:solidFill>
                <a:latin typeface="文鼎中楷体" panose="03000600000000000000" charset="-122"/>
                <a:ea typeface="文鼎中楷体" panose="03000600000000000000" charset="-122"/>
              </a:rPr>
              <a:t>点击签到</a:t>
            </a:r>
            <a:endParaRPr lang="zh-CN" altLang="en-US" b="0" dirty="0" smtClean="0">
              <a:solidFill>
                <a:srgbClr val="FF000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9705" y="339725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签到，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成长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 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签到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      </a:t>
            </a:r>
            <a:endParaRPr kumimoji="0" lang="zh-CN" altLang="en-US" b="0" kern="1200" cap="none" spc="0" normalizeH="0" baseline="0" noProof="1">
              <a:solidFill>
                <a:srgbClr val="DF002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H="1" flipV="1">
            <a:off x="4572000" y="3435985"/>
            <a:ext cx="269875" cy="36004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770" y="915670"/>
            <a:ext cx="1876425" cy="391985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040" y="915670"/>
            <a:ext cx="2008505" cy="38290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86830" y="918210"/>
            <a:ext cx="2218690" cy="380936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3.5 </a:t>
            </a:r>
            <a:r>
              <a:rPr lang="zh-CN" altLang="en-US"/>
              <a:t>学生移动端操作</a:t>
            </a:r>
            <a:r>
              <a:rPr lang="en-US" altLang="zh-CN"/>
              <a:t>-</a:t>
            </a:r>
            <a:r>
              <a:rPr lang="zh-CN" altLang="en-US"/>
              <a:t>提交周日志</a:t>
            </a:r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0790" y="1028065"/>
            <a:ext cx="2240915" cy="3734435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6436512" y="3148534"/>
            <a:ext cx="1663633" cy="732508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ct val="130000"/>
              </a:lnSpc>
            </a:pPr>
            <a:r>
              <a:rPr lang="zh-CN" altLang="en-US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关联日期必须在实习时间范围内</a:t>
            </a:r>
            <a:endParaRPr lang="zh-CN" altLang="en-US" b="0" dirty="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705" y="411480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提交周日志，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成长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周日志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点击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“+”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号，写周日志</a:t>
            </a:r>
            <a:endParaRPr kumimoji="0" lang="zh-CN" altLang="en-US" b="0" kern="1200" cap="none" spc="0" normalizeH="0" baseline="0" noProof="1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>
            <a:off x="7812405" y="3867785"/>
            <a:ext cx="144780" cy="28829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8720" y="915035"/>
            <a:ext cx="2227580" cy="39592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3.6 </a:t>
            </a:r>
            <a:r>
              <a:rPr lang="zh-CN" altLang="en-US"/>
              <a:t>学生移动端操作</a:t>
            </a:r>
            <a:r>
              <a:rPr lang="en-US" altLang="zh-CN"/>
              <a:t>-</a:t>
            </a:r>
            <a:r>
              <a:rPr lang="zh-CN" altLang="en-US"/>
              <a:t>提交三方协议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10155" y="787400"/>
            <a:ext cx="1892935" cy="418338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7415" y="787400"/>
            <a:ext cx="1848485" cy="41973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3715" y="787400"/>
            <a:ext cx="1884045" cy="418338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23215" y="483870"/>
            <a:ext cx="854773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路径：</a:t>
            </a:r>
            <a:r>
              <a:rPr lang="zh-CN" altLang="en-US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成长→实习任务→三方协议去提交→网页端下载模板→拍照提交或网页端提交pdf文档</a:t>
            </a:r>
            <a:endParaRPr lang="zh-CN" altLang="en-US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25" y="970280"/>
            <a:ext cx="2218690" cy="4000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hape 22"/>
          <p:cNvSpPr>
            <a:spLocks noChangeArrowheads="1"/>
          </p:cNvSpPr>
          <p:nvPr/>
        </p:nvSpPr>
        <p:spPr bwMode="auto">
          <a:xfrm>
            <a:off x="1363980" y="1133475"/>
            <a:ext cx="7399973" cy="3068003"/>
          </a:xfrm>
          <a:prstGeom prst="rect">
            <a:avLst/>
          </a:prstGeom>
          <a:solidFill>
            <a:srgbClr val="EFEFEF"/>
          </a:solidFill>
          <a:ln w="12700">
            <a:noFill/>
            <a:miter lim="400000"/>
          </a:ln>
          <a:effectLst>
            <a:outerShdw dir="13500000" sy="23000" kx="1200000" algn="br" rotWithShape="0">
              <a:prstClr val="black">
                <a:alpha val="9000"/>
              </a:prstClr>
            </a:outerShdw>
            <a:reflection stA="45000" endPos="0" dist="50800" dir="5400000" sy="-100000" algn="bl" rotWithShape="0"/>
          </a:effectLst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476" y="923925"/>
            <a:ext cx="1772603" cy="939165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-1745153" y="-922362"/>
            <a:ext cx="1279706" cy="504321"/>
          </a:xfrm>
          <a:prstGeom prst="rect">
            <a:avLst/>
          </a:prstGeom>
          <a:solidFill>
            <a:srgbClr val="FCFC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ea typeface="字魂105号-简雅黑" panose="00000500000000000000" pitchFamily="2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96240" y="1001078"/>
            <a:ext cx="967740" cy="50673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dist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700" kern="0" dirty="0">
                <a:sym typeface="+mn-ea"/>
              </a:rPr>
              <a:t>目录</a:t>
            </a:r>
            <a:endParaRPr lang="zh-CN" sz="2700" kern="0" dirty="0">
              <a:sym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48603" y="1484948"/>
            <a:ext cx="1286351" cy="299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350" kern="0" dirty="0">
                <a:sym typeface="+mn-ea"/>
              </a:rPr>
              <a:t>CONTENTS</a:t>
            </a:r>
            <a:endParaRPr lang="zh-CN" sz="1350" kern="0" dirty="0"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24810" y="2228850"/>
            <a:ext cx="2439035" cy="22987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050" kern="0" dirty="0">
                <a:solidFill>
                  <a:schemeClr val="bg1">
                    <a:lumMod val="50000"/>
                  </a:schemeClr>
                </a:solidFill>
                <a:sym typeface="+mn-ea"/>
              </a:rPr>
              <a:t>校友邦平台角色介绍和整体流程概述</a:t>
            </a:r>
            <a:endParaRPr lang="zh-CN" sz="1050" kern="0" dirty="0">
              <a:solidFill>
                <a:schemeClr val="bg1">
                  <a:lumMod val="50000"/>
                </a:schemeClr>
              </a:solidFill>
              <a:sym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890520" y="1929765"/>
            <a:ext cx="2065020" cy="29908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500" kern="0" dirty="0">
                <a:solidFill>
                  <a:schemeClr val="tx1"/>
                </a:solidFill>
                <a:sym typeface="+mn-ea"/>
              </a:rPr>
              <a:t>平台角色和流程概述</a:t>
            </a:r>
            <a:endParaRPr lang="zh-CN" sz="15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24723" y="1863090"/>
            <a:ext cx="690245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n-US" altLang="zh-CN" sz="3600" dirty="0" smtClean="0">
                <a:solidFill>
                  <a:srgbClr val="C00000"/>
                </a:solidFill>
                <a:latin typeface="DIN Alternate" panose="020B0500000000000000" charset="0"/>
                <a:ea typeface="Microsoft YaHei Regular" panose="020B0502040204020203" charset="-122"/>
                <a:cs typeface="DIN Alternate" panose="020B0500000000000000" charset="0"/>
              </a:rPr>
              <a:t>01</a:t>
            </a:r>
            <a:endParaRPr lang="en-US" altLang="zh-CN" sz="3600" dirty="0" smtClean="0">
              <a:solidFill>
                <a:srgbClr val="C00000"/>
              </a:solidFill>
              <a:latin typeface="DIN Alternate" panose="020B0500000000000000" charset="0"/>
              <a:ea typeface="Microsoft YaHei Regular" panose="020B0502040204020203" charset="-122"/>
              <a:cs typeface="DIN Alternate" panose="020B0500000000000000" charset="0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2924651" y="3181826"/>
            <a:ext cx="2198370" cy="22987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050" kern="0" dirty="0">
                <a:solidFill>
                  <a:schemeClr val="bg1">
                    <a:lumMod val="50000"/>
                  </a:schemeClr>
                </a:solidFill>
                <a:sym typeface="+mn-ea"/>
              </a:rPr>
              <a:t>学生校友邦微信小程序的操作说明</a:t>
            </a:r>
            <a:endParaRPr lang="zh-CN" sz="1050" kern="0" dirty="0">
              <a:solidFill>
                <a:schemeClr val="bg1">
                  <a:lumMod val="50000"/>
                </a:schemeClr>
              </a:solidFill>
              <a:sym typeface="+mn-ea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2890520" y="2900045"/>
            <a:ext cx="2131060" cy="29908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500" kern="0" dirty="0">
                <a:solidFill>
                  <a:schemeClr val="tx1"/>
                </a:solidFill>
                <a:sym typeface="+mn-ea"/>
              </a:rPr>
              <a:t>学生移动端操作</a:t>
            </a:r>
            <a:endParaRPr lang="zh-CN" sz="15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2204244" y="2832735"/>
            <a:ext cx="743585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n-US" altLang="zh-CN" sz="3600" dirty="0" smtClean="0">
                <a:solidFill>
                  <a:srgbClr val="C00000"/>
                </a:solidFill>
                <a:latin typeface="DIN Alternate" panose="020B0500000000000000" charset="0"/>
                <a:ea typeface="Microsoft YaHei Regular" panose="020B0502040204020203" charset="-122"/>
                <a:cs typeface="DIN Alternate" panose="020B0500000000000000" charset="0"/>
              </a:rPr>
              <a:t>03</a:t>
            </a:r>
            <a:endParaRPr lang="en-US" altLang="zh-CN" sz="3600" dirty="0" smtClean="0">
              <a:solidFill>
                <a:srgbClr val="C00000"/>
              </a:solidFill>
              <a:latin typeface="DIN Alternate" panose="020B0500000000000000" charset="0"/>
              <a:ea typeface="Microsoft YaHei Regular" panose="020B0502040204020203" charset="-122"/>
              <a:cs typeface="DIN Alternate" panose="020B0500000000000000" charset="0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6043136" y="2228374"/>
            <a:ext cx="1971199" cy="22987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050" kern="0" dirty="0">
                <a:solidFill>
                  <a:schemeClr val="bg1">
                    <a:lumMod val="50000"/>
                  </a:schemeClr>
                </a:solidFill>
                <a:sym typeface="+mn-ea"/>
              </a:rPr>
              <a:t>学生账号注册登录</a:t>
            </a:r>
            <a:endParaRPr lang="zh-CN" sz="1050" kern="0" dirty="0">
              <a:solidFill>
                <a:schemeClr val="bg1">
                  <a:lumMod val="50000"/>
                </a:schemeClr>
              </a:solidFill>
              <a:sym typeface="+mn-ea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6008846" y="1929765"/>
            <a:ext cx="1627823" cy="29908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500" kern="0" dirty="0">
                <a:solidFill>
                  <a:schemeClr val="tx1"/>
                </a:solidFill>
                <a:sym typeface="+mn-ea"/>
              </a:rPr>
              <a:t>登录指南</a:t>
            </a:r>
            <a:endParaRPr lang="zh-CN" sz="15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5268754" y="1863090"/>
            <a:ext cx="74676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n-US" altLang="zh-CN" sz="3600" dirty="0" smtClean="0">
                <a:solidFill>
                  <a:srgbClr val="C00000"/>
                </a:solidFill>
                <a:latin typeface="DIN Alternate" panose="020B0500000000000000" charset="0"/>
                <a:ea typeface="Microsoft YaHei Regular" panose="020B0502040204020203" charset="-122"/>
                <a:cs typeface="DIN Alternate" panose="020B0500000000000000" charset="0"/>
              </a:rPr>
              <a:t>02</a:t>
            </a:r>
            <a:endParaRPr lang="en-US" altLang="zh-CN" sz="3600" dirty="0" smtClean="0">
              <a:solidFill>
                <a:srgbClr val="C00000"/>
              </a:solidFill>
              <a:latin typeface="DIN Alternate" panose="020B0500000000000000" charset="0"/>
              <a:ea typeface="Microsoft YaHei Regular" panose="020B0502040204020203" charset="-122"/>
              <a:cs typeface="DIN Alternate" panose="020B0500000000000000" charset="0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6043295" y="3182620"/>
            <a:ext cx="2258695" cy="22987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050" kern="0" dirty="0">
                <a:solidFill>
                  <a:schemeClr val="bg1">
                    <a:lumMod val="50000"/>
                  </a:schemeClr>
                </a:solidFill>
                <a:sym typeface="+mn-ea"/>
              </a:rPr>
              <a:t>学生校友邦电脑网页的操作说明</a:t>
            </a:r>
            <a:endParaRPr lang="zh-CN" sz="1050" kern="0" dirty="0">
              <a:solidFill>
                <a:schemeClr val="bg1">
                  <a:lumMod val="50000"/>
                </a:schemeClr>
              </a:solidFill>
              <a:sym typeface="+mn-ea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6009005" y="2900045"/>
            <a:ext cx="2004695" cy="29908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500" kern="0" dirty="0">
                <a:solidFill>
                  <a:schemeClr val="tx1"/>
                </a:solidFill>
                <a:sym typeface="+mn-ea"/>
              </a:rPr>
              <a:t>学生电脑网页操作</a:t>
            </a:r>
            <a:endParaRPr lang="zh-CN" sz="15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273834" y="2832735"/>
            <a:ext cx="75946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n-US" altLang="zh-CN" sz="3600" dirty="0" smtClean="0">
                <a:solidFill>
                  <a:srgbClr val="C00000"/>
                </a:solidFill>
                <a:latin typeface="DIN Alternate" panose="020B0500000000000000" charset="0"/>
                <a:ea typeface="Microsoft YaHei Regular" panose="020B0502040204020203" charset="-122"/>
                <a:cs typeface="DIN Alternate" panose="020B0500000000000000" charset="0"/>
              </a:rPr>
              <a:t>04</a:t>
            </a:r>
            <a:endParaRPr lang="en-US" altLang="zh-CN" sz="3600" dirty="0" smtClean="0">
              <a:solidFill>
                <a:srgbClr val="C00000"/>
              </a:solidFill>
              <a:latin typeface="DIN Alternate" panose="020B0500000000000000" charset="0"/>
              <a:ea typeface="Microsoft YaHei Regular" panose="020B0502040204020203" charset="-122"/>
              <a:cs typeface="DIN Alternate" panose="020B0500000000000000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0" name="组合 9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4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2" name="图片 1" descr="红色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3.7 </a:t>
            </a:r>
            <a:r>
              <a:rPr lang="zh-CN" altLang="en-US"/>
              <a:t>学生移动端操作</a:t>
            </a:r>
            <a:r>
              <a:rPr lang="en-US" altLang="zh-CN"/>
              <a:t>-</a:t>
            </a:r>
            <a:r>
              <a:rPr lang="zh-CN" altLang="en-US"/>
              <a:t>实习评价</a:t>
            </a:r>
            <a:r>
              <a:rPr lang="en-US" altLang="zh-CN"/>
              <a:t>-</a:t>
            </a:r>
            <a:r>
              <a:rPr lang="zh-CN" altLang="en-US"/>
              <a:t>企业评价</a:t>
            </a:r>
            <a:endParaRPr lang="zh-CN" altLang="en-US"/>
          </a:p>
        </p:txBody>
      </p:sp>
      <p:sp>
        <p:nvSpPr>
          <p:cNvPr id="28685" name="文本框 10"/>
          <p:cNvSpPr txBox="1"/>
          <p:nvPr/>
        </p:nvSpPr>
        <p:spPr>
          <a:xfrm>
            <a:off x="5636260" y="1084580"/>
            <a:ext cx="563880" cy="3930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企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业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导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师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验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证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码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通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过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noProof="1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评</a:t>
            </a:r>
            <a:endParaRPr lang="zh-CN" altLang="en-US" sz="1600" b="0" kern="0" noProof="1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noProof="1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价</a:t>
            </a:r>
            <a:endParaRPr lang="zh-CN" altLang="en-US" sz="1600" b="0" kern="0" noProof="1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 defTabSz="914400">
              <a:lnSpc>
                <a:spcPct val="130000"/>
              </a:lnSpc>
            </a:pP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61305" y="930627"/>
            <a:ext cx="1710113" cy="370366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9687" y="1010466"/>
            <a:ext cx="1709313" cy="370192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49225" y="424180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实习评价，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长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实习任务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邀请企业评价（没有此按钮，代表老师未要求）</a:t>
            </a:r>
            <a:endParaRPr kumimoji="0" lang="zh-CN" altLang="en-US" b="0" kern="1200" cap="none" spc="0" normalizeH="0" baseline="0" noProof="1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 flipV="1">
            <a:off x="6190615" y="3140710"/>
            <a:ext cx="405130" cy="4051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/>
          <p:nvPr/>
        </p:nvCxnSpPr>
        <p:spPr>
          <a:xfrm flipV="1">
            <a:off x="1517650" y="2923540"/>
            <a:ext cx="405130" cy="4051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680" y="1010285"/>
            <a:ext cx="1631950" cy="37026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3.7 </a:t>
            </a:r>
            <a:r>
              <a:rPr lang="zh-CN" altLang="en-US"/>
              <a:t>学生移动端操作</a:t>
            </a:r>
            <a:r>
              <a:rPr lang="en-US" altLang="zh-CN"/>
              <a:t>-</a:t>
            </a:r>
            <a:r>
              <a:rPr lang="zh-CN" altLang="en-US"/>
              <a:t>实习评价</a:t>
            </a:r>
            <a:r>
              <a:rPr lang="en-US" altLang="zh-CN"/>
              <a:t>-</a:t>
            </a:r>
            <a:r>
              <a:rPr lang="zh-CN" altLang="en-US"/>
              <a:t>对实习过程、老师的评价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79705" y="411480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实习评价</a:t>
            </a:r>
            <a:r>
              <a:rPr kumimoji="0" lang="zh-CN" altLang="en-US" sz="1600" b="0" kern="1200" cap="none" spc="0" normalizeH="0" baseline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，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长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实习任务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实习评价</a:t>
            </a:r>
            <a:endParaRPr kumimoji="0" lang="zh-CN" altLang="en-US" b="0" kern="1200" cap="none" spc="0" normalizeH="0" baseline="0" noProof="1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77840" y="1010285"/>
            <a:ext cx="1991995" cy="372999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010285"/>
            <a:ext cx="2098675" cy="37020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60" y="1010285"/>
            <a:ext cx="2218690" cy="4000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3.8 </a:t>
            </a:r>
            <a:r>
              <a:rPr lang="zh-CN" altLang="en-US"/>
              <a:t>学生移动端操作</a:t>
            </a:r>
            <a:r>
              <a:rPr lang="en-US" altLang="zh-CN"/>
              <a:t>-</a:t>
            </a:r>
            <a:r>
              <a:rPr lang="zh-CN" altLang="en-US"/>
              <a:t>玩转校友邦：机会</a:t>
            </a:r>
            <a:endParaRPr lang="en-US" altLang="zh-CN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20645" y="466090"/>
            <a:ext cx="1927860" cy="45186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9325" y="466090"/>
            <a:ext cx="1988820" cy="44958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9600" y="466090"/>
            <a:ext cx="1935480" cy="454152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670175" y="2479040"/>
            <a:ext cx="183007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企业宣讲会，可随时了解企业或参与课程，寻找工作岗位或提升自己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838700" y="2646680"/>
            <a:ext cx="18300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可参与本校或其他学校公开的双选会，寻找工作岗位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918325" y="497840"/>
            <a:ext cx="18300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话题互动分享，和全国的学生交流分享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460" y="732155"/>
            <a:ext cx="2009140" cy="42297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3.9 </a:t>
            </a:r>
            <a:r>
              <a:rPr lang="zh-CN" altLang="en-US"/>
              <a:t>学生移动端操作</a:t>
            </a:r>
            <a:r>
              <a:rPr lang="en-US" altLang="zh-CN"/>
              <a:t>-</a:t>
            </a:r>
            <a:r>
              <a:rPr lang="zh-CN" altLang="en-US"/>
              <a:t>玩转校友邦：消息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2630" y="466090"/>
            <a:ext cx="1988820" cy="44653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8370" y="466090"/>
            <a:ext cx="2065020" cy="446532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0945" y="466090"/>
            <a:ext cx="1958340" cy="447294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477895" y="3708400"/>
            <a:ext cx="20300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与指导老师、同学交流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81355" y="3473450"/>
            <a:ext cx="203009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查看各项消息提示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255385" y="2550795"/>
            <a:ext cx="20300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校友会，寻找各年级校友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3.10 </a:t>
            </a:r>
            <a:r>
              <a:rPr lang="zh-CN" altLang="en-US"/>
              <a:t>学生移动端操作</a:t>
            </a:r>
            <a:r>
              <a:rPr lang="en-US" altLang="zh-CN"/>
              <a:t>-</a:t>
            </a:r>
            <a:r>
              <a:rPr lang="zh-CN" altLang="en-US"/>
              <a:t>客服与反馈</a:t>
            </a:r>
            <a:endParaRPr lang="zh-CN" altLang="en-US"/>
          </a:p>
        </p:txBody>
      </p:sp>
      <p:sp>
        <p:nvSpPr>
          <p:cNvPr id="27653" name="文本框 11"/>
          <p:cNvSpPr txBox="1"/>
          <p:nvPr/>
        </p:nvSpPr>
        <p:spPr>
          <a:xfrm>
            <a:off x="630555" y="4550410"/>
            <a:ext cx="2025650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400" b="0" dirty="0">
                <a:latin typeface="文鼎中楷体" panose="03000600000000000000" charset="-122"/>
                <a:ea typeface="文鼎中楷体" panose="03000600000000000000" charset="-122"/>
              </a:rPr>
              <a:t>实习模块客服中心入口</a:t>
            </a:r>
            <a:endParaRPr lang="zh-CN" altLang="en-US" sz="1400" b="0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6" name="文本框 11"/>
          <p:cNvSpPr txBox="1"/>
          <p:nvPr/>
        </p:nvSpPr>
        <p:spPr>
          <a:xfrm>
            <a:off x="3395345" y="4551045"/>
            <a:ext cx="2025650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400" b="0" dirty="0">
                <a:latin typeface="文鼎中楷体" panose="03000600000000000000" charset="-122"/>
                <a:ea typeface="文鼎中楷体" panose="03000600000000000000" charset="-122"/>
              </a:rPr>
              <a:t>我的</a:t>
            </a:r>
            <a:r>
              <a:rPr lang="en-US" altLang="zh-CN" sz="1400" b="0" dirty="0">
                <a:latin typeface="文鼎中楷体" panose="03000600000000000000" charset="-122"/>
                <a:ea typeface="文鼎中楷体" panose="03000600000000000000" charset="-122"/>
              </a:rPr>
              <a:t>-</a:t>
            </a:r>
            <a:r>
              <a:rPr lang="zh-CN" altLang="en-US" sz="1400" b="0" dirty="0">
                <a:latin typeface="文鼎中楷体" panose="03000600000000000000" charset="-122"/>
                <a:ea typeface="文鼎中楷体" panose="03000600000000000000" charset="-122"/>
              </a:rPr>
              <a:t>客服与反馈入口</a:t>
            </a:r>
            <a:endParaRPr lang="zh-CN" altLang="en-US" sz="1400" b="0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7" name="文本框 11"/>
          <p:cNvSpPr txBox="1"/>
          <p:nvPr/>
        </p:nvSpPr>
        <p:spPr>
          <a:xfrm>
            <a:off x="7170420" y="4551045"/>
            <a:ext cx="954405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400" b="0" dirty="0">
                <a:latin typeface="文鼎中楷体" panose="03000600000000000000" charset="-122"/>
                <a:ea typeface="文鼎中楷体" panose="03000600000000000000" charset="-122"/>
              </a:rPr>
              <a:t>客服中心</a:t>
            </a:r>
            <a:endParaRPr lang="zh-CN" altLang="en-US" sz="1400" b="0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706745" y="1108075"/>
            <a:ext cx="51943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快捷入口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762625" y="2794635"/>
            <a:ext cx="51943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常见问题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1640" y="466725"/>
            <a:ext cx="2448560" cy="415988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330" y="535940"/>
            <a:ext cx="2428240" cy="40576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3980" y="412115"/>
            <a:ext cx="2284730" cy="4170045"/>
          </a:xfrm>
          <a:prstGeom prst="rect">
            <a:avLst/>
          </a:prstGeom>
        </p:spPr>
      </p:pic>
      <p:cxnSp>
        <p:nvCxnSpPr>
          <p:cNvPr id="15" name="直接箭头连接符 14"/>
          <p:cNvCxnSpPr/>
          <p:nvPr/>
        </p:nvCxnSpPr>
        <p:spPr>
          <a:xfrm flipV="1">
            <a:off x="6042025" y="1348105"/>
            <a:ext cx="546100" cy="142240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V="1">
            <a:off x="6257290" y="3177540"/>
            <a:ext cx="391160" cy="310515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952" y="1447324"/>
            <a:ext cx="9144953" cy="1966913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Shape 22"/>
          <p:cNvSpPr>
            <a:spLocks noChangeArrowheads="1"/>
          </p:cNvSpPr>
          <p:nvPr/>
        </p:nvSpPr>
        <p:spPr bwMode="auto">
          <a:xfrm>
            <a:off x="897255" y="1504474"/>
            <a:ext cx="1534478" cy="2319338"/>
          </a:xfrm>
          <a:prstGeom prst="rect">
            <a:avLst/>
          </a:prstGeom>
          <a:solidFill>
            <a:schemeClr val="bg1"/>
          </a:solidFill>
          <a:ln w="12700">
            <a:noFill/>
            <a:miter lim="400000"/>
          </a:ln>
          <a:effectLst>
            <a:outerShdw blurRad="76200" dir="13500000" sy="23000" kx="1200000" algn="br" rotWithShape="0">
              <a:srgbClr val="B90003">
                <a:alpha val="20000"/>
              </a:srgbClr>
            </a:outerShdw>
          </a:effectLst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1555" y="1814195"/>
            <a:ext cx="135191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7200" dirty="0" smtClean="0">
                <a:solidFill>
                  <a:srgbClr val="C00000"/>
                </a:solidFill>
                <a:effectLst/>
                <a:latin typeface="DIN Alternate" panose="020B0500000000000000" charset="0"/>
                <a:ea typeface="微软雅黑" panose="020B0503020204020204" pitchFamily="34" charset="-122"/>
                <a:cs typeface="DIN Alternate" panose="020B0500000000000000" charset="0"/>
                <a:sym typeface="+mn-ea"/>
              </a:rPr>
              <a:t> </a:t>
            </a:r>
            <a:r>
              <a:rPr lang="en-US" altLang="zh-CN" sz="7200" b="1" dirty="0" smtClean="0">
                <a:solidFill>
                  <a:srgbClr val="C00000"/>
                </a:solidFill>
                <a:effectLst/>
                <a:latin typeface="DIN Alternate" panose="020B0500000000000000" charset="0"/>
                <a:ea typeface="Microsoft YaHei Bold" panose="020B0502040204020203" charset="-122"/>
                <a:cs typeface="DIN Alternate" panose="020B0500000000000000" charset="0"/>
                <a:sym typeface="+mn-ea"/>
              </a:rPr>
              <a:t>04</a:t>
            </a:r>
            <a:endParaRPr lang="en-US" altLang="zh-CN" sz="7200" b="1" dirty="0" smtClean="0">
              <a:solidFill>
                <a:srgbClr val="C00000"/>
              </a:solidFill>
              <a:effectLst/>
              <a:latin typeface="DIN Alternate" panose="020B0500000000000000" charset="0"/>
              <a:ea typeface="Microsoft YaHei Bold" panose="020B0502040204020203" charset="-122"/>
              <a:cs typeface="DIN Alternate" panose="020B0500000000000000" charset="0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781776" y="2007394"/>
            <a:ext cx="4361498" cy="553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000">
                <a:sym typeface="+mn-ea"/>
              </a:rPr>
              <a:t>学生电脑网页操作</a:t>
            </a:r>
            <a:endParaRPr lang="zh-CN" sz="3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781776" y="2596039"/>
            <a:ext cx="4486751" cy="22987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tIns="34290" rIns="45718" bIns="34290" anchor="t">
            <a:sp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050" kern="0" dirty="0">
                <a:sym typeface="+mn-ea"/>
              </a:rPr>
              <a:t>学生校友邦电脑网页的操作说明</a:t>
            </a:r>
            <a:endParaRPr lang="zh-CN" sz="1050" kern="0" dirty="0"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10920" y="2826385"/>
            <a:ext cx="112204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r"/>
            <a:r>
              <a:rPr lang="en-US" altLang="zh-CN" sz="2400" dirty="0">
                <a:solidFill>
                  <a:srgbClr val="C00000"/>
                </a:solidFill>
                <a:latin typeface="DIN Alternate" panose="020B0500000000000000" charset="0"/>
                <a:ea typeface="方正黑体简体" panose="02010601030101010101" pitchFamily="2" charset="-122"/>
                <a:cs typeface="DIN Alternate" panose="020B0500000000000000" charset="0"/>
                <a:sym typeface="Noto Serif CJK SC" panose="02020400000000000000" pitchFamily="18" charset="-122"/>
              </a:rPr>
              <a:t>PART</a:t>
            </a:r>
            <a:endParaRPr lang="en-US" altLang="zh-CN" sz="2400" dirty="0">
              <a:solidFill>
                <a:srgbClr val="C00000"/>
              </a:solidFill>
              <a:latin typeface="DIN Alternate" panose="020B0500000000000000" charset="0"/>
              <a:ea typeface="方正黑体简体" panose="02010601030101010101" pitchFamily="2" charset="-122"/>
              <a:cs typeface="DIN Alternate" panose="020B0500000000000000" charset="0"/>
              <a:sym typeface="Noto Serif CJK SC" panose="02020400000000000000" pitchFamily="18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2" name="组合 11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13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/>
              <a:t>学生电脑网页操作</a:t>
            </a:r>
            <a:r>
              <a:rPr lang="en-US" altLang="zh-CN"/>
              <a:t>-</a:t>
            </a:r>
            <a:r>
              <a:rPr lang="zh-CN" altLang="en-US"/>
              <a:t>主要功能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342515" y="1219200"/>
            <a:ext cx="4120515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1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、预实习报告</a:t>
            </a:r>
            <a:endParaRPr lang="zh-CN" altLang="en-US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2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、三方协议</a:t>
            </a:r>
            <a:endParaRPr lang="zh-CN" altLang="en-US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3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、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实习报告</a:t>
            </a:r>
            <a:endParaRPr lang="en-US" altLang="zh-CN" sz="1800" b="0" strike="noStrike" noProof="1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4、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成绩鉴定</a:t>
            </a:r>
            <a:endParaRPr lang="zh-CN" altLang="en-US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48155" y="3485515"/>
            <a:ext cx="5647690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120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注意：学籍认证、提交周日志、提交自主实习岗位、提交实习评价等操作也可以在</a:t>
            </a:r>
            <a:r>
              <a:rPr lang="en-US" altLang="zh-CN" sz="120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PC</a:t>
            </a:r>
            <a:r>
              <a:rPr lang="zh-CN" altLang="en-US" sz="120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宋体" panose="02010600030101010101" pitchFamily="2" charset="-122"/>
              </a:rPr>
              <a:t>网页端操作，但移动端更方便。</a:t>
            </a:r>
            <a:endParaRPr lang="zh-CN" altLang="en-US" sz="1200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4.1 </a:t>
            </a:r>
            <a:r>
              <a:rPr lang="zh-CN" altLang="en-US"/>
              <a:t>学生电脑网页操作</a:t>
            </a:r>
            <a:r>
              <a:rPr lang="en-US" altLang="zh-CN"/>
              <a:t>-</a:t>
            </a:r>
            <a:r>
              <a:rPr lang="zh-CN" altLang="en-US"/>
              <a:t>主界面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27380"/>
            <a:ext cx="8828405" cy="2986405"/>
          </a:xfrm>
          <a:prstGeom prst="rect">
            <a:avLst/>
          </a:prstGeom>
        </p:spPr>
      </p:pic>
      <p:cxnSp>
        <p:nvCxnSpPr>
          <p:cNvPr id="8" name="直接箭头连接符 7"/>
          <p:cNvCxnSpPr/>
          <p:nvPr/>
        </p:nvCxnSpPr>
        <p:spPr>
          <a:xfrm flipH="1" flipV="1">
            <a:off x="2483485" y="987425"/>
            <a:ext cx="472440" cy="481330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60325" y="3651885"/>
            <a:ext cx="87077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登录后，点击我要实习，进入实习的主界面，如果点击报错或退出，可以看下左侧标注为主，是否有去认证的提示，如果有表示学籍还未认证，需要先点击认证学籍。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>
                <a:sym typeface="+mn-ea"/>
              </a:rPr>
              <a:t>4.1 </a:t>
            </a:r>
            <a:r>
              <a:rPr lang="zh-CN" altLang="en-US">
                <a:sym typeface="+mn-ea"/>
              </a:rPr>
              <a:t>学生电脑网页操作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主界面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020" y="465455"/>
            <a:ext cx="9077960" cy="433959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987675" y="4228465"/>
            <a:ext cx="41490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点击左侧主菜单，可进入相应模块，比如三方协议、周志、实习报告等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4.2 </a:t>
            </a:r>
            <a:r>
              <a:rPr lang="zh-CN" altLang="en-US"/>
              <a:t>学生电脑网页操作</a:t>
            </a:r>
            <a:r>
              <a:rPr lang="en-US" altLang="zh-CN"/>
              <a:t>-</a:t>
            </a:r>
            <a:r>
              <a:rPr lang="zh-CN" altLang="en-US"/>
              <a:t>预实习报告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315" y="466090"/>
            <a:ext cx="9036685" cy="334518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83540" y="4013835"/>
            <a:ext cx="557657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点击提交预实习报告，下载预实习报告模板，填写好后提交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952" y="1447324"/>
            <a:ext cx="9144953" cy="1966913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Shape 22"/>
          <p:cNvSpPr>
            <a:spLocks noChangeArrowheads="1"/>
          </p:cNvSpPr>
          <p:nvPr/>
        </p:nvSpPr>
        <p:spPr bwMode="auto">
          <a:xfrm>
            <a:off x="897255" y="1504474"/>
            <a:ext cx="1534478" cy="2319338"/>
          </a:xfrm>
          <a:prstGeom prst="rect">
            <a:avLst/>
          </a:prstGeom>
          <a:solidFill>
            <a:schemeClr val="bg1"/>
          </a:solidFill>
          <a:ln w="12700">
            <a:noFill/>
            <a:miter lim="400000"/>
          </a:ln>
          <a:effectLst>
            <a:outerShdw blurRad="76200" dir="13500000" sy="23000" kx="1200000" algn="br" rotWithShape="0">
              <a:srgbClr val="B90003">
                <a:alpha val="20000"/>
              </a:srgbClr>
            </a:outerShdw>
          </a:effectLst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1555" y="1814036"/>
            <a:ext cx="1290638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7200" dirty="0" smtClean="0">
                <a:solidFill>
                  <a:srgbClr val="C00000"/>
                </a:solidFill>
                <a:effectLst/>
                <a:latin typeface="DIN Alternate" panose="020B0500000000000000" charset="0"/>
                <a:ea typeface="微软雅黑" panose="020B0503020204020204" pitchFamily="34" charset="-122"/>
                <a:cs typeface="DIN Alternate" panose="020B0500000000000000" charset="0"/>
                <a:sym typeface="+mn-ea"/>
              </a:rPr>
              <a:t> </a:t>
            </a:r>
            <a:r>
              <a:rPr lang="en-US" altLang="zh-CN" sz="7200" b="1" dirty="0" smtClean="0">
                <a:solidFill>
                  <a:srgbClr val="C00000"/>
                </a:solidFill>
                <a:effectLst/>
                <a:latin typeface="DIN Alternate" panose="020B0500000000000000" charset="0"/>
                <a:ea typeface="Microsoft YaHei Bold" panose="020B0502040204020203" charset="-122"/>
                <a:cs typeface="DIN Alternate" panose="020B0500000000000000" charset="0"/>
                <a:sym typeface="+mn-ea"/>
              </a:rPr>
              <a:t>01</a:t>
            </a:r>
            <a:endParaRPr lang="en-US" altLang="zh-CN" sz="7200" b="1" dirty="0" smtClean="0">
              <a:solidFill>
                <a:srgbClr val="C00000"/>
              </a:solidFill>
              <a:effectLst/>
              <a:latin typeface="DIN Alternate" panose="020B0500000000000000" charset="0"/>
              <a:ea typeface="Microsoft YaHei Bold" panose="020B0502040204020203" charset="-122"/>
              <a:cs typeface="DIN Alternate" panose="020B0500000000000000" charset="0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781776" y="2007394"/>
            <a:ext cx="4361498" cy="553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000">
                <a:latin typeface="微软雅黑" panose="020B0503020204020204" pitchFamily="34" charset="-122"/>
                <a:ea typeface="微软雅黑" panose="020B0503020204020204" pitchFamily="34" charset="-122"/>
              </a:rPr>
              <a:t>平台角色和流程概述</a:t>
            </a:r>
            <a:endParaRPr lang="zh-CN" sz="3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781776" y="2596039"/>
            <a:ext cx="4486751" cy="22987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tIns="34290" rIns="45718" bIns="34290" anchor="t">
            <a:spAutoFit/>
          </a:bodyPr>
          <a:p>
            <a:pPr lvl="0" algn="l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050" kern="0" dirty="0">
                <a:sym typeface="+mn-ea"/>
              </a:rPr>
              <a:t>校友邦平台角色介绍和整体流程概述</a:t>
            </a:r>
            <a:endParaRPr lang="zh-CN" sz="1050" kern="0" dirty="0"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12190" y="2826385"/>
            <a:ext cx="112077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r"/>
            <a:r>
              <a:rPr lang="en-US" altLang="zh-CN" sz="2400" dirty="0">
                <a:solidFill>
                  <a:srgbClr val="C00000"/>
                </a:solidFill>
                <a:latin typeface="DIN Alternate" panose="020B0500000000000000" charset="0"/>
                <a:ea typeface="方正黑体简体" panose="02010601030101010101" pitchFamily="2" charset="-122"/>
                <a:cs typeface="DIN Alternate" panose="020B0500000000000000" charset="0"/>
                <a:sym typeface="Noto Serif CJK SC" panose="02020400000000000000" pitchFamily="18" charset="-122"/>
              </a:rPr>
              <a:t>PART</a:t>
            </a:r>
            <a:endParaRPr lang="en-US" altLang="zh-CN" sz="2400" dirty="0">
              <a:solidFill>
                <a:srgbClr val="C00000"/>
              </a:solidFill>
              <a:latin typeface="DIN Alternate" panose="020B0500000000000000" charset="0"/>
              <a:ea typeface="方正黑体简体" panose="02010601030101010101" pitchFamily="2" charset="-122"/>
              <a:cs typeface="DIN Alternate" panose="020B0500000000000000" charset="0"/>
              <a:sym typeface="Noto Serif CJK SC" panose="02020400000000000000" pitchFamily="18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2" name="组合 11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13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>
                <a:sym typeface="+mn-ea"/>
              </a:rPr>
              <a:t>4.3 </a:t>
            </a:r>
            <a:r>
              <a:rPr lang="zh-CN" altLang="en-US">
                <a:sym typeface="+mn-ea"/>
              </a:rPr>
              <a:t>学生电脑网页操作</a:t>
            </a:r>
            <a:r>
              <a:rPr lang="en-US" altLang="zh-CN">
                <a:sym typeface="+mn-ea"/>
              </a:rPr>
              <a:t>-</a:t>
            </a:r>
            <a:r>
              <a:rPr lang="zh-CN">
                <a:sym typeface="+mn-ea"/>
              </a:rPr>
              <a:t>三方协议</a:t>
            </a:r>
            <a:endParaRPr lang="zh-CN"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55625"/>
            <a:ext cx="9025890" cy="231076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60040"/>
            <a:ext cx="9025890" cy="224980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449955" y="1014730"/>
            <a:ext cx="50101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移动端和网页端都可以提交三方协议，但移动端只能提交图片格式，网页端可以提交pdf文档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4.4 </a:t>
            </a:r>
            <a:r>
              <a:rPr lang="zh-CN" altLang="en-US"/>
              <a:t>学生电脑网页操作</a:t>
            </a:r>
            <a:r>
              <a:rPr lang="en-US" altLang="zh-CN"/>
              <a:t>-</a:t>
            </a:r>
            <a:r>
              <a:rPr lang="zh-CN" altLang="en-US"/>
              <a:t>实习报告</a:t>
            </a:r>
            <a:r>
              <a:rPr lang="en-US" altLang="zh-CN"/>
              <a:t>-</a:t>
            </a:r>
            <a:r>
              <a:rPr lang="zh-CN" altLang="en-US"/>
              <a:t>上传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31165" y="339725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提交实习报告，</a:t>
            </a:r>
            <a:r>
              <a:rPr kumimoji="0" lang="zh-CN" altLang="en-US" sz="1600" b="0" kern="1200" cap="none" spc="0" normalizeH="0" baseline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我要实习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实习报告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下载报告模板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上传</a:t>
            </a:r>
            <a:endParaRPr kumimoji="0" lang="zh-CN" altLang="en-US" b="0" kern="1200" cap="none" spc="0" normalizeH="0" baseline="0" noProof="1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705" y="915670"/>
            <a:ext cx="8559800" cy="419290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815205" y="1773555"/>
            <a:ext cx="40049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  <a:ea typeface="宋体" panose="02010600030101010101" pitchFamily="2" charset="-122"/>
              </a:rPr>
              <a:t>个人评价完成后才能点击提交实习报告，进入页面后下载报告模板，按照模板内容写好后提交上传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>
                <a:sym typeface="+mn-ea"/>
              </a:rPr>
              <a:t>4.4 </a:t>
            </a:r>
            <a:r>
              <a:rPr lang="zh-CN" altLang="en-US">
                <a:sym typeface="+mn-ea"/>
              </a:rPr>
              <a:t>学生电脑网页操作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实习报告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导出</a:t>
            </a:r>
            <a:endParaRPr lang="zh-CN" altLang="en-US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95605" y="337185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下载实习手册，</a:t>
            </a:r>
            <a:r>
              <a:rPr kumimoji="0" lang="zh-CN" altLang="en-US" sz="1600" b="0" kern="1200" cap="none" spc="0" normalizeH="0" baseline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我要实习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实习报告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已通过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导出实习手册</a:t>
            </a:r>
            <a:endParaRPr kumimoji="0" lang="zh-CN" altLang="en-US" b="0" kern="1200" cap="none" spc="0" normalizeH="0" baseline="0" noProof="1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705" y="843915"/>
            <a:ext cx="8779510" cy="324802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3845" y="2931795"/>
            <a:ext cx="3448050" cy="208597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37820" y="4217670"/>
            <a:ext cx="49542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点击下载实习手册，阅读说明，点击</a:t>
            </a:r>
            <a:r>
              <a:rPr lang="en-US" altLang="zh-CN">
                <a:solidFill>
                  <a:srgbClr val="FF0000"/>
                </a:solidFill>
              </a:rPr>
              <a:t>“</a:t>
            </a:r>
            <a:r>
              <a:rPr lang="zh-CN" altLang="en-US">
                <a:solidFill>
                  <a:srgbClr val="FF0000"/>
                </a:solidFill>
              </a:rPr>
              <a:t>我已熟知</a:t>
            </a:r>
            <a:r>
              <a:rPr lang="en-US" altLang="zh-CN">
                <a:solidFill>
                  <a:srgbClr val="FF0000"/>
                </a:solidFill>
              </a:rPr>
              <a:t>”</a:t>
            </a:r>
            <a:r>
              <a:rPr lang="zh-CN" altLang="en-US">
                <a:solidFill>
                  <a:srgbClr val="FF0000"/>
                </a:solidFill>
                <a:ea typeface="宋体" panose="02010600030101010101" pitchFamily="2" charset="-122"/>
              </a:rPr>
              <a:t>，然后导出实习手册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4.5 </a:t>
            </a:r>
            <a:r>
              <a:rPr lang="zh-CN" altLang="en-US"/>
              <a:t>学生电脑网页操作</a:t>
            </a:r>
            <a:r>
              <a:rPr lang="en-US" altLang="zh-CN"/>
              <a:t>-</a:t>
            </a:r>
            <a:r>
              <a:rPr lang="zh-CN" altLang="en-US"/>
              <a:t>实习成绩鉴定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07950" y="349250"/>
            <a:ext cx="892873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成绩鉴定表，</a:t>
            </a:r>
            <a:r>
              <a:rPr kumimoji="0" lang="zh-CN" altLang="en-US" sz="1600" b="0" kern="1200" cap="none" spc="0" normalizeH="0" baseline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我要实习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实习成绩鉴定表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完成老师设置的鉴定项</a:t>
            </a:r>
            <a:r>
              <a:rPr lang="en-US" altLang="zh-CN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导出实习成绩鉴定表</a:t>
            </a:r>
            <a:endParaRPr kumimoji="0" lang="zh-CN" altLang="en-US" b="0" kern="1200" cap="none" spc="0" normalizeH="0" baseline="0" noProof="1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7805" y="3363595"/>
            <a:ext cx="8518525" cy="17748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22"/>
          <p:cNvSpPr>
            <a:spLocks noChangeArrowheads="1"/>
          </p:cNvSpPr>
          <p:nvPr/>
        </p:nvSpPr>
        <p:spPr bwMode="auto">
          <a:xfrm>
            <a:off x="-10954" y="1255395"/>
            <a:ext cx="9154478" cy="2175034"/>
          </a:xfrm>
          <a:prstGeom prst="rect">
            <a:avLst/>
          </a:prstGeom>
          <a:solidFill>
            <a:schemeClr val="bg2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148" name="Shape 22"/>
          <p:cNvSpPr>
            <a:spLocks noChangeArrowheads="1"/>
          </p:cNvSpPr>
          <p:nvPr/>
        </p:nvSpPr>
        <p:spPr bwMode="auto">
          <a:xfrm>
            <a:off x="728186" y="952976"/>
            <a:ext cx="7687628" cy="2679383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6151" name="未标题-2-01.png" descr="未标题-2-01.png"/>
          <p:cNvPicPr>
            <a:picLocks noChangeAspect="1"/>
          </p:cNvPicPr>
          <p:nvPr/>
        </p:nvPicPr>
        <p:blipFill>
          <a:blip r:embed="rId1"/>
          <a:srcRect l="11929" t="5841" r="17577" b="54250"/>
          <a:stretch>
            <a:fillRect/>
          </a:stretch>
        </p:blipFill>
        <p:spPr bwMode="auto">
          <a:xfrm>
            <a:off x="-612299" y="-8890"/>
            <a:ext cx="9158764" cy="5152073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2" name="Shape 26"/>
          <p:cNvSpPr/>
          <p:nvPr/>
        </p:nvSpPr>
        <p:spPr>
          <a:xfrm>
            <a:off x="3091339" y="1433036"/>
            <a:ext cx="2961323" cy="64516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p>
            <a:pPr lvl="0" algn="dist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600" b="1" kern="0" dirty="0">
                <a:sym typeface="微软雅黑" panose="020B0503020204020204" pitchFamily="34" charset="-122"/>
              </a:rPr>
              <a:t>谢谢观看</a:t>
            </a:r>
            <a:endParaRPr lang="zh-CN" sz="3600" b="1" kern="0" dirty="0">
              <a:sym typeface="微软雅黑" panose="020B0503020204020204" pitchFamily="34" charset="-122"/>
            </a:endParaRPr>
          </a:p>
        </p:txBody>
      </p:sp>
      <p:sp>
        <p:nvSpPr>
          <p:cNvPr id="3" name="Shape 26"/>
          <p:cNvSpPr/>
          <p:nvPr/>
        </p:nvSpPr>
        <p:spPr>
          <a:xfrm>
            <a:off x="4078923" y="2421255"/>
            <a:ext cx="3814763" cy="50673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p>
            <a:pPr algn="l" fontAlgn="auto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 sz="1350">
                <a:sym typeface="+mn-ea"/>
              </a:rPr>
              <a:t>客服电话：</a:t>
            </a:r>
            <a:r>
              <a:rPr lang="en-US" altLang="zh-CN" sz="1350">
                <a:sym typeface="+mn-ea"/>
              </a:rPr>
              <a:t>0579-82722068</a:t>
            </a:r>
            <a:endParaRPr lang="zh-CN" altLang="en-US" sz="1350"/>
          </a:p>
          <a:p>
            <a:pPr algn="l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en-US" altLang="zh-CN" sz="1350">
                <a:sym typeface="微软雅黑" panose="020B0503020204020204" pitchFamily="34" charset="-122"/>
              </a:rPr>
              <a:t>←</a:t>
            </a:r>
            <a:r>
              <a:rPr lang="zh-CN" altLang="en-US" sz="1350">
                <a:sym typeface="微软雅黑" panose="020B0503020204020204" pitchFamily="34" charset="-122"/>
              </a:rPr>
              <a:t>微信扫码加好友</a:t>
            </a:r>
            <a:endParaRPr lang="zh-CN" altLang="en-US" sz="1350" baseline="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172778" y="2167890"/>
            <a:ext cx="286702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4010978" y="3966210"/>
            <a:ext cx="1122521" cy="359569"/>
            <a:chOff x="8365" y="9148"/>
            <a:chExt cx="2357" cy="755"/>
          </a:xfrm>
        </p:grpSpPr>
        <p:sp>
          <p:nvSpPr>
            <p:cNvPr id="6" name="Shape 22"/>
            <p:cNvSpPr>
              <a:spLocks noChangeArrowheads="1"/>
            </p:cNvSpPr>
            <p:nvPr/>
          </p:nvSpPr>
          <p:spPr bwMode="auto">
            <a:xfrm>
              <a:off x="8365" y="9454"/>
              <a:ext cx="2357" cy="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miter lim="400000"/>
            </a:ln>
          </p:spPr>
          <p:txBody>
            <a:bodyPr lIns="45718" rIns="45718" anchor="ctr"/>
            <a:p>
              <a:pPr hangingPunct="0"/>
              <a:endParaRPr lang="en-US" altLang="zh-CN" sz="1800" b="0" baseline="0">
                <a:solidFill>
                  <a:srgbClr val="DF2024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7" name="Shape 26"/>
            <p:cNvSpPr/>
            <p:nvPr/>
          </p:nvSpPr>
          <p:spPr>
            <a:xfrm>
              <a:off x="8647" y="9518"/>
              <a:ext cx="1793" cy="385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600" kern="0" baseline="0" dirty="0">
                  <a:solidFill>
                    <a:srgbClr val="C00000"/>
                  </a:solidFill>
                  <a:effectLst/>
                  <a:sym typeface="微软雅黑" panose="020B0503020204020204" pitchFamily="34" charset="-122"/>
                </a:rPr>
                <a:t>www.xybsyw.com</a:t>
              </a:r>
              <a:endParaRPr lang="en-US" altLang="zh-CN" sz="600" kern="0" baseline="0" dirty="0">
                <a:solidFill>
                  <a:srgbClr val="C00000"/>
                </a:solidFill>
                <a:effectLst/>
                <a:sym typeface="微软雅黑" panose="020B0503020204020204" pitchFamily="34" charset="-122"/>
              </a:endParaRPr>
            </a:p>
          </p:txBody>
        </p:sp>
        <p:pic>
          <p:nvPicPr>
            <p:cNvPr id="32" name="图片 31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76" y="9148"/>
              <a:ext cx="1335" cy="430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>
                <a:sym typeface="+mn-ea"/>
              </a:rPr>
              <a:t>平台角色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按账号权限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00200" y="720090"/>
            <a:ext cx="5943600" cy="37033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>
                <a:sym typeface="+mn-ea"/>
              </a:rPr>
              <a:t>平台角色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按账号权限</a:t>
            </a:r>
            <a:endParaRPr lang="zh-CN" altLang="en-US"/>
          </a:p>
        </p:txBody>
      </p:sp>
      <p:sp>
        <p:nvSpPr>
          <p:cNvPr id="7" name="同侧圆角矩形 6"/>
          <p:cNvSpPr/>
          <p:nvPr/>
        </p:nvSpPr>
        <p:spPr>
          <a:xfrm>
            <a:off x="1454150" y="1969770"/>
            <a:ext cx="1276350" cy="495300"/>
          </a:xfrm>
          <a:prstGeom prst="round2SameRect">
            <a:avLst/>
          </a:prstGeom>
          <a:solidFill>
            <a:srgbClr val="7F7F7F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指导老师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9" name="同侧圆角矩形 8"/>
          <p:cNvSpPr/>
          <p:nvPr/>
        </p:nvSpPr>
        <p:spPr>
          <a:xfrm>
            <a:off x="1447800" y="926465"/>
            <a:ext cx="1274763" cy="495300"/>
          </a:xfrm>
          <a:prstGeom prst="round2SameRect">
            <a:avLst/>
          </a:prstGeom>
          <a:solidFill>
            <a:srgbClr val="C51A24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学生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8" name="同侧圆角矩形 17"/>
          <p:cNvSpPr/>
          <p:nvPr/>
        </p:nvSpPr>
        <p:spPr>
          <a:xfrm>
            <a:off x="807720" y="2922905"/>
            <a:ext cx="2554605" cy="695960"/>
          </a:xfrm>
          <a:prstGeom prst="round2SameRect">
            <a:avLst/>
          </a:prstGeom>
          <a:solidFill>
            <a:schemeClr val="bg1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实习负责人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（管理员、实习负责老师）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19" name="同侧圆角矩形 18"/>
          <p:cNvSpPr/>
          <p:nvPr/>
        </p:nvSpPr>
        <p:spPr>
          <a:xfrm>
            <a:off x="692785" y="4046220"/>
            <a:ext cx="2784475" cy="495300"/>
          </a:xfrm>
          <a:prstGeom prst="round2SameRect">
            <a:avLst/>
          </a:prstGeom>
          <a:solidFill>
            <a:srgbClr val="7F7F7F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教务管理（管理员）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20" name="右箭头 19"/>
          <p:cNvSpPr/>
          <p:nvPr/>
        </p:nvSpPr>
        <p:spPr>
          <a:xfrm>
            <a:off x="2811463" y="2212658"/>
            <a:ext cx="1512888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418013" y="1707515"/>
            <a:ext cx="4068763" cy="1019175"/>
          </a:xfrm>
          <a:prstGeom prst="rect">
            <a:avLst/>
          </a:prstGeom>
          <a:solidFill>
            <a:srgbClr val="7F7F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、岗位、报名审核；</a:t>
            </a:r>
            <a:endParaRPr kumimoji="0" lang="zh-CN" altLang="en-US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、签到考勤查看提醒；</a:t>
            </a:r>
            <a:endParaRPr kumimoji="0" lang="zh-CN" altLang="en-US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3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、周日志和实习报告批阅、实习成绩鉴定；</a:t>
            </a:r>
            <a:endParaRPr kumimoji="0" lang="zh-CN" altLang="en-US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4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、部分统计信息查看。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3" name="右箭头 22"/>
          <p:cNvSpPr/>
          <p:nvPr/>
        </p:nvSpPr>
        <p:spPr>
          <a:xfrm>
            <a:off x="3408045" y="3232785"/>
            <a:ext cx="96266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4" name="右箭头 23"/>
          <p:cNvSpPr/>
          <p:nvPr/>
        </p:nvSpPr>
        <p:spPr>
          <a:xfrm>
            <a:off x="3529330" y="4255770"/>
            <a:ext cx="795655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5" name="右箭头 24"/>
          <p:cNvSpPr/>
          <p:nvPr/>
        </p:nvSpPr>
        <p:spPr>
          <a:xfrm>
            <a:off x="2759075" y="1183005"/>
            <a:ext cx="156591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416425" y="2821940"/>
            <a:ext cx="4070350" cy="95440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</a:t>
            </a:r>
            <a:r>
              <a:rPr kumimoji="0" lang="zh-CN" altLang="en-US" sz="1400" b="1" i="0" u="none" strike="noStrike" kern="1200" cap="none" spc="0" normalizeH="0" baseline="0" noProof="1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、发布实习计划（选择实习形式、制定实习要求， 编辑实习项目、关联指导老师）</a:t>
            </a:r>
            <a:endParaRPr kumimoji="0" lang="zh-CN" altLang="en-US" sz="1400" b="1" i="0" u="none" strike="noStrike" kern="1200" cap="none" spc="0" normalizeH="0" baseline="0" noProof="1" smtClean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</a:t>
            </a:r>
            <a:r>
              <a:rPr kumimoji="0" lang="zh-CN" altLang="en-US" sz="1400" b="1" i="0" u="none" strike="noStrike" kern="1200" cap="none" spc="0" normalizeH="0" baseline="0" noProof="1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、实践基地管理；</a:t>
            </a:r>
            <a:endParaRPr kumimoji="0" lang="zh-CN" altLang="en-US" sz="1400" b="1" i="0" u="none" strike="noStrike" kern="1200" cap="none" spc="0" normalizeH="0" baseline="0" noProof="1" smtClean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3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、查看统计报表等。</a:t>
            </a:r>
            <a:endParaRPr kumimoji="0" lang="zh-CN" altLang="en-US" sz="14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414520" y="3882390"/>
            <a:ext cx="4072255" cy="803910"/>
          </a:xfrm>
          <a:prstGeom prst="rect">
            <a:avLst/>
          </a:prstGeom>
          <a:solidFill>
            <a:srgbClr val="7F7F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、导入基础信息；</a:t>
            </a:r>
            <a:endParaRPr kumimoji="0" lang="zh-CN" altLang="en-US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zh-CN" altLang="en-US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查看统计报表等。</a:t>
            </a: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416425" y="510540"/>
            <a:ext cx="4070350" cy="1136650"/>
          </a:xfrm>
          <a:prstGeom prst="rect">
            <a:avLst/>
          </a:prstGeom>
          <a:solidFill>
            <a:srgbClr val="C51A2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1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、提交实习岗位或报名项目；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2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、签到考勤；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3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、提交过程材料（周日志等）和实习报告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4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、提交成绩鉴定等。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9" name="上箭头 28"/>
          <p:cNvSpPr/>
          <p:nvPr/>
        </p:nvSpPr>
        <p:spPr>
          <a:xfrm>
            <a:off x="2018030" y="3618865"/>
            <a:ext cx="135255" cy="42735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0" name="上箭头 29"/>
          <p:cNvSpPr/>
          <p:nvPr/>
        </p:nvSpPr>
        <p:spPr>
          <a:xfrm>
            <a:off x="2017395" y="2465070"/>
            <a:ext cx="135255" cy="457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1" name="上下箭头 30"/>
          <p:cNvSpPr/>
          <p:nvPr/>
        </p:nvSpPr>
        <p:spPr>
          <a:xfrm>
            <a:off x="2023745" y="1421765"/>
            <a:ext cx="121920" cy="54737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 Box 1" descr="矩形 23552"/>
          <p:cNvSpPr>
            <a:spLocks noChangeArrowheads="1"/>
          </p:cNvSpPr>
          <p:nvPr/>
        </p:nvSpPr>
        <p:spPr bwMode="auto">
          <a:xfrm>
            <a:off x="308610" y="133826"/>
            <a:ext cx="2681288" cy="32194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rIns="45718" rtlCol="0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500" b="1">
                <a:solidFill>
                  <a:schemeClr val="tx1"/>
                </a:solidFill>
                <a:latin typeface="Microsoft YaHei Bold" panose="020B0502040204020203" charset="-122"/>
                <a:ea typeface="Microsoft YaHei Bold" panose="020B0502040204020203" charset="-122"/>
                <a:sym typeface="+mn-ea"/>
              </a:rPr>
              <a:t>流程概述</a:t>
            </a:r>
            <a:endParaRPr lang="zh-CN" sz="1500" b="1">
              <a:solidFill>
                <a:schemeClr val="tx1"/>
              </a:solidFill>
              <a:latin typeface="Microsoft YaHei Bold" panose="020B0502040204020203" charset="-122"/>
              <a:ea typeface="Microsoft YaHei Bold" panose="020B0502040204020203" charset="-122"/>
              <a:sym typeface="+mn-ea"/>
            </a:endParaRPr>
          </a:p>
        </p:txBody>
      </p:sp>
      <p:sp>
        <p:nvSpPr>
          <p:cNvPr id="59" name="燕尾形 58"/>
          <p:cNvSpPr/>
          <p:nvPr/>
        </p:nvSpPr>
        <p:spPr>
          <a:xfrm>
            <a:off x="2591753" y="2308860"/>
            <a:ext cx="1285399" cy="409099"/>
          </a:xfrm>
          <a:prstGeom prst="chevron">
            <a:avLst/>
          </a:prstGeom>
          <a:solidFill>
            <a:schemeClr val="accent5">
              <a:lumMod val="75000"/>
            </a:schemeClr>
          </a:solidFill>
          <a:ln w="38100">
            <a:noFill/>
          </a:ln>
          <a:effectLst/>
          <a:scene3d>
            <a:camera prst="orthographicFront"/>
            <a:lightRig rig="threePt" dir="t"/>
          </a:scene3d>
          <a:sp3d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200"/>
          </a:p>
        </p:txBody>
      </p:sp>
      <p:sp>
        <p:nvSpPr>
          <p:cNvPr id="162" name="文本占位符 1"/>
          <p:cNvSpPr/>
          <p:nvPr/>
        </p:nvSpPr>
        <p:spPr>
          <a:xfrm>
            <a:off x="2552224" y="1716405"/>
            <a:ext cx="1361599" cy="29908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500" kern="0" dirty="0">
                <a:solidFill>
                  <a:schemeClr val="tx1"/>
                </a:solidFill>
                <a:sym typeface="+mn-ea"/>
              </a:rPr>
              <a:t>实习基地管理</a:t>
            </a:r>
            <a:endParaRPr lang="zh-CN" sz="15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74" name="矩形 173"/>
          <p:cNvSpPr/>
          <p:nvPr/>
        </p:nvSpPr>
        <p:spPr>
          <a:xfrm>
            <a:off x="2575084" y="2907030"/>
            <a:ext cx="1454468" cy="89916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p>
            <a:pPr lvl="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900" kern="0" dirty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导入实习基地和实习点，规范实习流程（可选），一般由教务管理或实习负责人操作</a:t>
            </a:r>
            <a:endParaRPr lang="zh-CN" sz="900" kern="0" dirty="0">
              <a:solidFill>
                <a:schemeClr val="tx1">
                  <a:lumMod val="65000"/>
                  <a:lumOff val="35000"/>
                </a:schemeClr>
              </a:solidFill>
              <a:sym typeface="+mn-ea"/>
            </a:endParaRPr>
          </a:p>
        </p:txBody>
      </p:sp>
      <p:sp>
        <p:nvSpPr>
          <p:cNvPr id="9" name="燕尾形 8"/>
          <p:cNvSpPr/>
          <p:nvPr/>
        </p:nvSpPr>
        <p:spPr>
          <a:xfrm>
            <a:off x="1303020" y="2308860"/>
            <a:ext cx="1284923" cy="409099"/>
          </a:xfrm>
          <a:prstGeom prst="chevron">
            <a:avLst/>
          </a:prstGeom>
          <a:solidFill>
            <a:srgbClr val="C51A24"/>
          </a:solidFill>
          <a:ln w="38100">
            <a:noFill/>
          </a:ln>
          <a:effectLst/>
          <a:scene3d>
            <a:camera prst="orthographicFront"/>
            <a:lightRig rig="threePt" dir="t"/>
          </a:scene3d>
          <a:sp3d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200"/>
          </a:p>
        </p:txBody>
      </p:sp>
      <p:sp>
        <p:nvSpPr>
          <p:cNvPr id="18" name="文本占位符 1"/>
          <p:cNvSpPr/>
          <p:nvPr/>
        </p:nvSpPr>
        <p:spPr>
          <a:xfrm>
            <a:off x="1271111" y="3059430"/>
            <a:ext cx="1361599" cy="29908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500" kern="0" dirty="0">
                <a:solidFill>
                  <a:schemeClr val="tx1"/>
                </a:solidFill>
                <a:sym typeface="+mn-ea"/>
              </a:rPr>
              <a:t>基础信息录入</a:t>
            </a:r>
            <a:endParaRPr lang="zh-CN" sz="15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293971" y="1635919"/>
            <a:ext cx="1421606" cy="48387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p>
            <a:pPr lvl="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 sz="900" kern="0" dirty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导入基础信息，一般由教务管理操作</a:t>
            </a:r>
            <a:endParaRPr lang="zh-CN" altLang="en-US" sz="900" kern="0" dirty="0">
              <a:solidFill>
                <a:schemeClr val="tx1">
                  <a:lumMod val="65000"/>
                  <a:lumOff val="35000"/>
                </a:schemeClr>
              </a:solidFill>
              <a:sym typeface="+mn-ea"/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3877151" y="2308860"/>
            <a:ext cx="1284923" cy="409099"/>
          </a:xfrm>
          <a:prstGeom prst="chevron">
            <a:avLst/>
          </a:prstGeom>
          <a:solidFill>
            <a:srgbClr val="C51A24"/>
          </a:solidFill>
          <a:ln w="38100">
            <a:noFill/>
          </a:ln>
          <a:effectLst/>
          <a:scene3d>
            <a:camera prst="orthographicFront"/>
            <a:lightRig rig="threePt" dir="t"/>
          </a:scene3d>
          <a:sp3d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200"/>
          </a:p>
        </p:txBody>
      </p:sp>
      <p:sp>
        <p:nvSpPr>
          <p:cNvPr id="29" name="文本占位符 1"/>
          <p:cNvSpPr/>
          <p:nvPr/>
        </p:nvSpPr>
        <p:spPr>
          <a:xfrm>
            <a:off x="3838575" y="3059430"/>
            <a:ext cx="1361599" cy="29908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500" kern="0" dirty="0">
                <a:solidFill>
                  <a:schemeClr val="tx1"/>
                </a:solidFill>
                <a:sym typeface="+mn-ea"/>
              </a:rPr>
              <a:t>实习计划创建</a:t>
            </a:r>
            <a:endParaRPr lang="zh-CN" sz="15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861435" y="1635919"/>
            <a:ext cx="1423511" cy="69151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p>
            <a:pPr lvl="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900" kern="0" dirty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创建实习计划，一般由实习负责人操作。创建完毕学生开始参与实习计划。</a:t>
            </a:r>
            <a:endParaRPr lang="zh-CN" sz="900" kern="0" dirty="0">
              <a:solidFill>
                <a:schemeClr val="tx1">
                  <a:lumMod val="65000"/>
                  <a:lumOff val="35000"/>
                </a:schemeClr>
              </a:solidFill>
              <a:sym typeface="+mn-ea"/>
            </a:endParaRPr>
          </a:p>
        </p:txBody>
      </p:sp>
      <p:sp>
        <p:nvSpPr>
          <p:cNvPr id="46" name="燕尾形 45"/>
          <p:cNvSpPr/>
          <p:nvPr/>
        </p:nvSpPr>
        <p:spPr>
          <a:xfrm>
            <a:off x="5163979" y="2310765"/>
            <a:ext cx="1284923" cy="409099"/>
          </a:xfrm>
          <a:prstGeom prst="chevron">
            <a:avLst/>
          </a:prstGeom>
          <a:solidFill>
            <a:schemeClr val="accent5">
              <a:lumMod val="75000"/>
            </a:schemeClr>
          </a:solidFill>
          <a:ln w="38100">
            <a:noFill/>
          </a:ln>
          <a:effectLst/>
          <a:scene3d>
            <a:camera prst="orthographicFront"/>
            <a:lightRig rig="threePt" dir="t"/>
          </a:scene3d>
          <a:sp3d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200"/>
          </a:p>
        </p:txBody>
      </p:sp>
      <p:sp>
        <p:nvSpPr>
          <p:cNvPr id="53" name="文本占位符 1"/>
          <p:cNvSpPr/>
          <p:nvPr/>
        </p:nvSpPr>
        <p:spPr>
          <a:xfrm>
            <a:off x="5133023" y="1703546"/>
            <a:ext cx="1361599" cy="29908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500" kern="0" dirty="0">
                <a:solidFill>
                  <a:schemeClr val="tx1"/>
                </a:solidFill>
                <a:sym typeface="+mn-ea"/>
              </a:rPr>
              <a:t>实习过程管理</a:t>
            </a:r>
            <a:endParaRPr lang="zh-CN" sz="15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174933" y="2907030"/>
            <a:ext cx="1390174" cy="69151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p>
            <a:pPr lvl="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900" kern="0" dirty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岗位审核、签到查看、过程材料批阅等，一般由指导老师操作</a:t>
            </a:r>
            <a:endParaRPr lang="zh-CN" sz="900" kern="0" dirty="0">
              <a:solidFill>
                <a:schemeClr val="tx1">
                  <a:lumMod val="65000"/>
                  <a:lumOff val="35000"/>
                </a:schemeClr>
              </a:solidFill>
              <a:sym typeface="+mn-ea"/>
            </a:endParaRPr>
          </a:p>
        </p:txBody>
      </p:sp>
      <p:sp>
        <p:nvSpPr>
          <p:cNvPr id="90" name="TextBox 23"/>
          <p:cNvSpPr txBox="1"/>
          <p:nvPr/>
        </p:nvSpPr>
        <p:spPr>
          <a:xfrm>
            <a:off x="1789898" y="2355297"/>
            <a:ext cx="319859" cy="322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altLang="zh-CN" sz="2100" spc="-11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100" spc="-113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TextBox 23"/>
          <p:cNvSpPr txBox="1"/>
          <p:nvPr/>
        </p:nvSpPr>
        <p:spPr>
          <a:xfrm>
            <a:off x="3074820" y="2351963"/>
            <a:ext cx="319859" cy="322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altLang="zh-CN" sz="2100" spc="-11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100" spc="-113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TextBox 23"/>
          <p:cNvSpPr txBox="1"/>
          <p:nvPr/>
        </p:nvSpPr>
        <p:spPr>
          <a:xfrm>
            <a:off x="4359743" y="2351487"/>
            <a:ext cx="319859" cy="322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altLang="zh-CN" sz="2100" spc="-11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100" spc="-113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TextBox 23"/>
          <p:cNvSpPr txBox="1"/>
          <p:nvPr/>
        </p:nvSpPr>
        <p:spPr>
          <a:xfrm>
            <a:off x="5644665" y="2351963"/>
            <a:ext cx="319859" cy="322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altLang="zh-CN" sz="2100" spc="-11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100" spc="-113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燕尾形 109"/>
          <p:cNvSpPr/>
          <p:nvPr/>
        </p:nvSpPr>
        <p:spPr>
          <a:xfrm>
            <a:off x="6452711" y="2308860"/>
            <a:ext cx="1284923" cy="409099"/>
          </a:xfrm>
          <a:prstGeom prst="chevron">
            <a:avLst/>
          </a:prstGeom>
          <a:solidFill>
            <a:srgbClr val="C51A24"/>
          </a:solidFill>
          <a:ln w="38100">
            <a:noFill/>
          </a:ln>
          <a:effectLst/>
          <a:scene3d>
            <a:camera prst="orthographicFront"/>
            <a:lightRig rig="threePt" dir="t"/>
          </a:scene3d>
          <a:sp3d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200"/>
          </a:p>
        </p:txBody>
      </p:sp>
      <p:sp>
        <p:nvSpPr>
          <p:cNvPr id="111" name="文本占位符 1"/>
          <p:cNvSpPr/>
          <p:nvPr/>
        </p:nvSpPr>
        <p:spPr>
          <a:xfrm>
            <a:off x="6414135" y="3059430"/>
            <a:ext cx="1361599" cy="29908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500" kern="0" dirty="0">
                <a:solidFill>
                  <a:schemeClr val="tx1"/>
                </a:solidFill>
                <a:sym typeface="+mn-ea"/>
              </a:rPr>
              <a:t>数据统计查看</a:t>
            </a:r>
            <a:endParaRPr lang="zh-CN" sz="15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6436995" y="1635919"/>
            <a:ext cx="1447800" cy="69151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p>
            <a:pPr lvl="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900" kern="0" dirty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系统提供丰富数据报表，不同教师权限可以查看和导出相关数据报表</a:t>
            </a:r>
            <a:endParaRPr lang="zh-CN" sz="900" kern="0" dirty="0">
              <a:solidFill>
                <a:schemeClr val="tx1">
                  <a:lumMod val="65000"/>
                  <a:lumOff val="35000"/>
                </a:schemeClr>
              </a:solidFill>
              <a:sym typeface="+mn-ea"/>
            </a:endParaRPr>
          </a:p>
        </p:txBody>
      </p:sp>
      <p:sp>
        <p:nvSpPr>
          <p:cNvPr id="114" name="TextBox 23"/>
          <p:cNvSpPr txBox="1"/>
          <p:nvPr/>
        </p:nvSpPr>
        <p:spPr>
          <a:xfrm>
            <a:off x="6935303" y="2351487"/>
            <a:ext cx="319859" cy="322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altLang="zh-CN" sz="2100" spc="-11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lang="zh-CN" altLang="en-US" sz="2100" spc="-113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5" name="直接连接符 114"/>
          <p:cNvCxnSpPr>
            <a:endCxn id="18" idx="0"/>
          </p:cNvCxnSpPr>
          <p:nvPr/>
        </p:nvCxnSpPr>
        <p:spPr>
          <a:xfrm>
            <a:off x="1945005" y="2734151"/>
            <a:ext cx="7144" cy="325279"/>
          </a:xfrm>
          <a:prstGeom prst="line">
            <a:avLst/>
          </a:prstGeom>
          <a:ln>
            <a:solidFill>
              <a:srgbClr val="D92C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接连接符 115"/>
          <p:cNvCxnSpPr/>
          <p:nvPr/>
        </p:nvCxnSpPr>
        <p:spPr>
          <a:xfrm>
            <a:off x="4529614" y="2734151"/>
            <a:ext cx="7144" cy="325279"/>
          </a:xfrm>
          <a:prstGeom prst="line">
            <a:avLst/>
          </a:prstGeom>
          <a:ln>
            <a:solidFill>
              <a:srgbClr val="D92C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连接符 116"/>
          <p:cNvCxnSpPr/>
          <p:nvPr/>
        </p:nvCxnSpPr>
        <p:spPr>
          <a:xfrm>
            <a:off x="7086600" y="2734151"/>
            <a:ext cx="7144" cy="325279"/>
          </a:xfrm>
          <a:prstGeom prst="line">
            <a:avLst/>
          </a:prstGeom>
          <a:ln>
            <a:solidFill>
              <a:srgbClr val="D92C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/>
        </p:nvCxnSpPr>
        <p:spPr>
          <a:xfrm>
            <a:off x="3229451" y="1971675"/>
            <a:ext cx="7144" cy="325279"/>
          </a:xfrm>
          <a:prstGeom prst="line">
            <a:avLst/>
          </a:prstGeom>
          <a:ln>
            <a:solidFill>
              <a:srgbClr val="6095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接连接符 119"/>
          <p:cNvCxnSpPr/>
          <p:nvPr/>
        </p:nvCxnSpPr>
        <p:spPr>
          <a:xfrm>
            <a:off x="5810250" y="1972628"/>
            <a:ext cx="7144" cy="325279"/>
          </a:xfrm>
          <a:prstGeom prst="line">
            <a:avLst/>
          </a:prstGeom>
          <a:ln>
            <a:solidFill>
              <a:srgbClr val="6095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39"/>
          <p:cNvSpPr/>
          <p:nvPr/>
        </p:nvSpPr>
        <p:spPr>
          <a:xfrm>
            <a:off x="2776061" y="706914"/>
            <a:ext cx="3484880" cy="34544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800" kern="0" dirty="0">
                <a:solidFill>
                  <a:srgbClr val="C00000"/>
                </a:solidFill>
                <a:sym typeface="+mn-ea"/>
              </a:rPr>
              <a:t>流程概述</a:t>
            </a:r>
            <a:endParaRPr lang="zh-CN" sz="1800" kern="0" dirty="0">
              <a:solidFill>
                <a:srgbClr val="C00000"/>
              </a:solidFill>
              <a:sym typeface="+mn-ea"/>
            </a:endParaRPr>
          </a:p>
        </p:txBody>
      </p:sp>
      <p:sp>
        <p:nvSpPr>
          <p:cNvPr id="7" name="Shape 22"/>
          <p:cNvSpPr>
            <a:spLocks noChangeArrowheads="1"/>
          </p:cNvSpPr>
          <p:nvPr/>
        </p:nvSpPr>
        <p:spPr bwMode="auto">
          <a:xfrm>
            <a:off x="-952" y="134303"/>
            <a:ext cx="189000" cy="270000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952" y="1447324"/>
            <a:ext cx="9144953" cy="1966913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Shape 22"/>
          <p:cNvSpPr>
            <a:spLocks noChangeArrowheads="1"/>
          </p:cNvSpPr>
          <p:nvPr/>
        </p:nvSpPr>
        <p:spPr bwMode="auto">
          <a:xfrm>
            <a:off x="897255" y="1504474"/>
            <a:ext cx="1534478" cy="2319338"/>
          </a:xfrm>
          <a:prstGeom prst="rect">
            <a:avLst/>
          </a:prstGeom>
          <a:solidFill>
            <a:schemeClr val="bg1"/>
          </a:solidFill>
          <a:ln w="12700">
            <a:noFill/>
            <a:miter lim="400000"/>
          </a:ln>
          <a:effectLst>
            <a:outerShdw blurRad="76200" dir="13500000" sy="23000" kx="1200000" algn="br" rotWithShape="0">
              <a:srgbClr val="B90003">
                <a:alpha val="20000"/>
              </a:srgbClr>
            </a:outerShdw>
          </a:effectLst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1555" y="1814195"/>
            <a:ext cx="135191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7200" dirty="0" smtClean="0">
                <a:solidFill>
                  <a:srgbClr val="C00000"/>
                </a:solidFill>
                <a:effectLst/>
                <a:latin typeface="DIN Alternate" panose="020B0500000000000000" charset="0"/>
                <a:ea typeface="微软雅黑" panose="020B0503020204020204" pitchFamily="34" charset="-122"/>
                <a:cs typeface="DIN Alternate" panose="020B0500000000000000" charset="0"/>
                <a:sym typeface="+mn-ea"/>
              </a:rPr>
              <a:t> </a:t>
            </a:r>
            <a:r>
              <a:rPr lang="en-US" altLang="zh-CN" sz="7200" b="1" dirty="0" smtClean="0">
                <a:solidFill>
                  <a:srgbClr val="C00000"/>
                </a:solidFill>
                <a:effectLst/>
                <a:latin typeface="DIN Alternate" panose="020B0500000000000000" charset="0"/>
                <a:ea typeface="Microsoft YaHei Bold" panose="020B0502040204020203" charset="-122"/>
                <a:cs typeface="DIN Alternate" panose="020B0500000000000000" charset="0"/>
                <a:sym typeface="+mn-ea"/>
              </a:rPr>
              <a:t>02</a:t>
            </a:r>
            <a:endParaRPr lang="en-US" altLang="zh-CN" sz="7200" b="1" dirty="0" smtClean="0">
              <a:solidFill>
                <a:srgbClr val="C00000"/>
              </a:solidFill>
              <a:effectLst/>
              <a:latin typeface="DIN Alternate" panose="020B0500000000000000" charset="0"/>
              <a:ea typeface="Microsoft YaHei Bold" panose="020B0502040204020203" charset="-122"/>
              <a:cs typeface="DIN Alternate" panose="020B0500000000000000" charset="0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781776" y="2007394"/>
            <a:ext cx="4361498" cy="553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000">
                <a:latin typeface="微软雅黑" panose="020B0503020204020204" pitchFamily="34" charset="-122"/>
                <a:ea typeface="微软雅黑" panose="020B0503020204020204" pitchFamily="34" charset="-122"/>
              </a:rPr>
              <a:t>登录指南</a:t>
            </a:r>
            <a:endParaRPr lang="zh-CN" sz="3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781776" y="2596039"/>
            <a:ext cx="4486751" cy="22987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tIns="34290" rIns="45718" bIns="34290" anchor="t">
            <a:spAutoFit/>
          </a:bodyPr>
          <a:p>
            <a:pPr lvl="0" algn="l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050" kern="0" dirty="0">
                <a:sym typeface="+mn-ea"/>
              </a:rPr>
              <a:t>学生账号注册登录</a:t>
            </a:r>
            <a:endParaRPr lang="zh-CN" sz="1050" kern="0" dirty="0"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10920" y="2826385"/>
            <a:ext cx="112204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r"/>
            <a:r>
              <a:rPr lang="en-US" altLang="zh-CN" sz="2400" dirty="0">
                <a:solidFill>
                  <a:srgbClr val="C00000"/>
                </a:solidFill>
                <a:latin typeface="DIN Alternate" panose="020B0500000000000000" charset="0"/>
                <a:ea typeface="方正黑体简体" panose="02010601030101010101" pitchFamily="2" charset="-122"/>
                <a:cs typeface="DIN Alternate" panose="020B0500000000000000" charset="0"/>
                <a:sym typeface="Noto Serif CJK SC" panose="02020400000000000000" pitchFamily="18" charset="-122"/>
              </a:rPr>
              <a:t>PART</a:t>
            </a:r>
            <a:endParaRPr lang="en-US" altLang="zh-CN" sz="2400" dirty="0">
              <a:solidFill>
                <a:srgbClr val="C00000"/>
              </a:solidFill>
              <a:latin typeface="DIN Alternate" panose="020B0500000000000000" charset="0"/>
              <a:ea typeface="方正黑体简体" panose="02010601030101010101" pitchFamily="2" charset="-122"/>
              <a:cs typeface="DIN Alternate" panose="020B0500000000000000" charset="0"/>
              <a:sym typeface="Noto Serif CJK SC" panose="02020400000000000000" pitchFamily="18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2" name="组合 11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13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/>
              <a:t>登录指南</a:t>
            </a:r>
            <a:r>
              <a:rPr lang="en-US" altLang="zh-CN"/>
              <a:t>-</a:t>
            </a:r>
            <a:r>
              <a:rPr lang="zh-CN" altLang="en-US"/>
              <a:t>移动端微信小程序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012825" y="697865"/>
            <a:ext cx="7117715" cy="11988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20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kern="1200" cap="none" spc="0" normalizeH="0" baseline="0" noProof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方式：扫描“校友邦”公众号二维码，点击</a:t>
            </a:r>
            <a:r>
              <a:rPr lang="zh-CN" sz="1800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实习成长</a:t>
            </a:r>
            <a:r>
              <a:rPr lang="en-US" altLang="zh-CN" sz="1800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sz="1800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实习任务，可快速进入校友邦小程序。</a:t>
            </a:r>
            <a:endParaRPr kumimoji="0" lang="zh-CN" altLang="en-US" sz="18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6183" y="2345373"/>
            <a:ext cx="2229403" cy="222940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0745" y="2345690"/>
            <a:ext cx="2550795" cy="22167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/>
              <a:t>登录指南</a:t>
            </a:r>
            <a:r>
              <a:rPr lang="en-US" altLang="zh-CN"/>
              <a:t>-</a:t>
            </a:r>
            <a:r>
              <a:rPr lang="zh-CN" altLang="en-US"/>
              <a:t>电脑网页端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04215" y="979488"/>
            <a:ext cx="7735888" cy="315531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defRPr/>
            </a:pPr>
            <a:r>
              <a:rPr kumimoji="0" lang="zh-CN" altLang="en-US" sz="2400" kern="1200" cap="none" spc="0" normalizeH="0" baseline="0" noProof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电脑网页端登录</a:t>
            </a:r>
            <a:endParaRPr kumimoji="0" lang="zh-CN" altLang="en-US" sz="2400" kern="1200" cap="none" spc="0" normalizeH="0" baseline="0" noProof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algn="ctr" defTabSz="914400" hangingPunct="0">
              <a:buClrTx/>
              <a:buSzTx/>
              <a:defRPr/>
            </a:pPr>
            <a:endParaRPr kumimoji="0" lang="zh-CN" altLang="en-US" sz="2400" kern="1200" cap="none" spc="0" normalizeH="0" baseline="0" noProof="0">
              <a:solidFill>
                <a:schemeClr val="accent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5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在浏览器中打开</a:t>
            </a:r>
            <a:r>
              <a:rPr kumimoji="0" lang="zh-CN" altLang="en-US" sz="1800" b="0" kern="1200" cap="none" spc="0" normalizeH="0" baseline="0" noProof="0">
                <a:solidFill>
                  <a:srgbClr val="0092B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www.xybsyw.com</a:t>
            </a:r>
            <a:endParaRPr kumimoji="0" lang="zh-CN" altLang="en-US" sz="1800" b="0" kern="1200" cap="none" spc="0" normalizeH="0" baseline="0" noProof="0">
              <a:solidFill>
                <a:srgbClr val="0092B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5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点击右上角“学生登录”，如还未注册，需要先注册账号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5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输入账号和密码直接登录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/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选择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扫码登录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，使用小程序扫码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defRPr/>
            </a:pPr>
            <a:endParaRPr lang="zh-CN" altLang="en-US" sz="1800" b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defRPr/>
            </a:pPr>
            <a:r>
              <a:rPr lang="zh-CN" altLang="en-US" sz="18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说明：除实习报告与实习成绩鉴定表等部分功能外，其它操作也可在微信小程序完成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25.xml><?xml version="1.0" encoding="utf-8"?>
<p:tagLst xmlns:p="http://schemas.openxmlformats.org/presentationml/2006/main">
  <p:tag name="KSO_WM_UNIT_PLACING_PICTURE_USER_VIEWPORT" val="{&quot;height&quot;:3510.8708661417322,&quot;width&quot;:3510.8708661417322}"/>
</p:tagLst>
</file>

<file path=ppt/tags/tag126.xml><?xml version="1.0" encoding="utf-8"?>
<p:tagLst xmlns:p="http://schemas.openxmlformats.org/presentationml/2006/main">
  <p:tag name="KSO_WM_UNIT_PLACING_PICTURE_USER_VIEWPORT" val="{&quot;height&quot;:4590,&quot;width&quot;:19725}"/>
</p:tagLst>
</file>

<file path=ppt/tags/tag127.xml><?xml version="1.0" encoding="utf-8"?>
<p:tagLst xmlns:p="http://schemas.openxmlformats.org/presentationml/2006/main">
  <p:tag name="KSO_WM_UNIT_PLACING_PICTURE_USER_VIEWPORT" val="{&quot;height&quot;:5383,&quot;width&quot;:2434}"/>
</p:tagLst>
</file>

<file path=ppt/tags/tag128.xml><?xml version="1.0" encoding="utf-8"?>
<p:tagLst xmlns:p="http://schemas.openxmlformats.org/presentationml/2006/main">
  <p:tag name="KSO_WM_UNIT_PLACING_PICTURE_USER_VIEWPORT" val="{&quot;height&quot;:5411,&quot;width&quot;:2361}"/>
</p:tagLst>
</file>

<file path=ppt/tags/tag129.xml><?xml version="1.0" encoding="utf-8"?>
<p:tagLst xmlns:p="http://schemas.openxmlformats.org/presentationml/2006/main">
  <p:tag name="KSO_WM_UNIT_PLACING_PICTURE_USER_VIEWPORT" val="{&quot;height&quot;:5411,&quot;width&quot;:2523}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PLACING_PICTURE_USER_VIEWPORT" val="{&quot;height&quot;:11175,&quot;width&quot;:6165}"/>
</p:tagLst>
</file>

<file path=ppt/tags/tag131.xml><?xml version="1.0" encoding="utf-8"?>
<p:tagLst xmlns:p="http://schemas.openxmlformats.org/presentationml/2006/main">
  <p:tag name="COMMONDATA" val="eyJoZGlkIjoiZGZlNjU2YjZlYzhmZjRiYjlmYzEwNTZhM2UxY2UyNzUifQ=="/>
  <p:tag name="KSO_WPP_MARK_KEY" val="fbb804bf-986e-41c6-9651-4baab26def0c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2512</Words>
  <Application>WPS 演示</Application>
  <PresentationFormat>全屏显示(16:9)</PresentationFormat>
  <Paragraphs>317</Paragraphs>
  <Slides>34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34</vt:i4>
      </vt:variant>
    </vt:vector>
  </HeadingPairs>
  <TitlesOfParts>
    <vt:vector size="57" baseType="lpstr">
      <vt:lpstr>Arial</vt:lpstr>
      <vt:lpstr>宋体</vt:lpstr>
      <vt:lpstr>Wingdings</vt:lpstr>
      <vt:lpstr>Calibri</vt:lpstr>
      <vt:lpstr>微软雅黑</vt:lpstr>
      <vt:lpstr>Wingdings</vt:lpstr>
      <vt:lpstr>Microsoft YaHei Bold</vt:lpstr>
      <vt:lpstr>Microsoft YaHei Regular</vt:lpstr>
      <vt:lpstr>字魂105号-简雅黑</vt:lpstr>
      <vt:lpstr>DIN Alternate</vt:lpstr>
      <vt:lpstr>Vrinda</vt:lpstr>
      <vt:lpstr>Calibri</vt:lpstr>
      <vt:lpstr>方正黑体简体</vt:lpstr>
      <vt:lpstr>Noto Serif CJK SC</vt:lpstr>
      <vt:lpstr>文鼎中楷体</vt:lpstr>
      <vt:lpstr>Arial Unicode MS</vt:lpstr>
      <vt:lpstr>文鼎中楷体</vt:lpstr>
      <vt:lpstr>黑体</vt:lpstr>
      <vt:lpstr>Office 主题</vt:lpstr>
      <vt:lpstr>1_自定义设计方案</vt:lpstr>
      <vt:lpstr>4_自定义设计方案</vt:lpstr>
      <vt:lpstr>2_自定义设计方案</vt:lpstr>
      <vt:lpstr>自定义设计方案</vt:lpstr>
      <vt:lpstr>PowerPoint 演示文稿</vt:lpstr>
      <vt:lpstr>PowerPoint 演示文稿</vt:lpstr>
      <vt:lpstr>PowerPoint 演示文稿</vt:lpstr>
      <vt:lpstr>平台角色-按账号权限</vt:lpstr>
      <vt:lpstr>平台角色-按账号权限</vt:lpstr>
      <vt:lpstr>PowerPoint 演示文稿</vt:lpstr>
      <vt:lpstr>PowerPoint 演示文稿</vt:lpstr>
      <vt:lpstr>登录指南-移动端微信小程序</vt:lpstr>
      <vt:lpstr>登录指南-电脑网页端</vt:lpstr>
      <vt:lpstr>登录指南-电脑网页端</vt:lpstr>
      <vt:lpstr>PowerPoint 演示文稿</vt:lpstr>
      <vt:lpstr>学生移动端操作-主要功能</vt:lpstr>
      <vt:lpstr>3.1 学生移动端操作-注册认证</vt:lpstr>
      <vt:lpstr>3.2 学生移动端操作-实习报名-自主实习</vt:lpstr>
      <vt:lpstr>3.2 学生移动端操作-实习报名-集中实习</vt:lpstr>
      <vt:lpstr>3.3 学生移动端操作-查看实习任务</vt:lpstr>
      <vt:lpstr>3.4 学生移动端操作-签到</vt:lpstr>
      <vt:lpstr>3.5 学生移动端操作-提交周日志</vt:lpstr>
      <vt:lpstr>3.6 学生移动端操作-提交三方协议</vt:lpstr>
      <vt:lpstr>3.7 学生移动端操作-实习评价-企业评价</vt:lpstr>
      <vt:lpstr>3.7 学生移动端操作-实习评价-对实习过程、老师的评价</vt:lpstr>
      <vt:lpstr>3.8 学生移动端操作-玩转校友邦：机会</vt:lpstr>
      <vt:lpstr>3.9 学生移动端操作-玩转校友邦：消息</vt:lpstr>
      <vt:lpstr>3.10 学生移动端操作-客服与反馈</vt:lpstr>
      <vt:lpstr>PowerPoint 演示文稿</vt:lpstr>
      <vt:lpstr>学生电脑网页操作-主要功能</vt:lpstr>
      <vt:lpstr>4.1 学生电脑网页操作-主界面</vt:lpstr>
      <vt:lpstr>4.1 学生电脑网页操作-主界面</vt:lpstr>
      <vt:lpstr>4.2 学生电脑网页操作-预实习报告</vt:lpstr>
      <vt:lpstr>4.3 学生电脑网页操作-三方协议</vt:lpstr>
      <vt:lpstr>4.4 学生电脑网页操作-实习报告-上传</vt:lpstr>
      <vt:lpstr>4.4 学生电脑网页操作-实习报告-导出</vt:lpstr>
      <vt:lpstr>4.5 学生电脑网页操作-实习成绩鉴定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黑白调、</cp:lastModifiedBy>
  <cp:revision>659</cp:revision>
  <dcterms:created xsi:type="dcterms:W3CDTF">2017-01-09T09:44:00Z</dcterms:created>
  <dcterms:modified xsi:type="dcterms:W3CDTF">2022-12-05T08:52:06Z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62C3175340B14CE3AD434EF94883D36C</vt:lpwstr>
  </property>
</Properties>
</file>