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58" r:id="rId6"/>
    <p:sldId id="282" r:id="rId7"/>
    <p:sldId id="283" r:id="rId8"/>
    <p:sldId id="358" r:id="rId9"/>
    <p:sldId id="357" r:id="rId10"/>
    <p:sldId id="285" r:id="rId11"/>
    <p:sldId id="288" r:id="rId12"/>
    <p:sldId id="289" r:id="rId13"/>
    <p:sldId id="359" r:id="rId14"/>
    <p:sldId id="284" r:id="rId15"/>
    <p:sldId id="291" r:id="rId16"/>
    <p:sldId id="290" r:id="rId17"/>
    <p:sldId id="292" r:id="rId18"/>
    <p:sldId id="338" r:id="rId19"/>
    <p:sldId id="339" r:id="rId20"/>
    <p:sldId id="295" r:id="rId21"/>
    <p:sldId id="296" r:id="rId22"/>
    <p:sldId id="297" r:id="rId23"/>
    <p:sldId id="298" r:id="rId24"/>
    <p:sldId id="299" r:id="rId25"/>
    <p:sldId id="302" r:id="rId26"/>
    <p:sldId id="328" r:id="rId27"/>
    <p:sldId id="329" r:id="rId28"/>
    <p:sldId id="330" r:id="rId29"/>
    <p:sldId id="331" r:id="rId30"/>
    <p:sldId id="332" r:id="rId31"/>
    <p:sldId id="303" r:id="rId32"/>
    <p:sldId id="265" r:id="rId33"/>
    <p:sldId id="279" r:id="rId34"/>
    <p:sldId id="360" r:id="rId35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BFAB"/>
    <a:srgbClr val="D1FFE6"/>
    <a:srgbClr val="0F9989"/>
    <a:srgbClr val="12B19F"/>
    <a:srgbClr val="9DF5EB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7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9" Type="http://schemas.openxmlformats.org/officeDocument/2006/relationships/tags" Target="tags/tag89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00B05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H="1">
            <a:off x="0" y="0"/>
            <a:ext cx="10435771" cy="6858000"/>
          </a:xfrm>
          <a:prstGeom prst="rect">
            <a:avLst/>
          </a:prstGeom>
          <a:blipFill dpi="0" rotWithShape="1">
            <a:blip r:embed="rId1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 flipH="1">
            <a:off x="0" y="0"/>
            <a:ext cx="10435771" cy="6858000"/>
          </a:xfrm>
          <a:prstGeom prst="rect">
            <a:avLst/>
          </a:prstGeom>
          <a:blipFill dpi="0" rotWithShape="1">
            <a:blip r:embed="rId1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6" Type="http://schemas.openxmlformats.org/officeDocument/2006/relationships/tags" Target="../tags/tag39.xml"/><Relationship Id="rId5" Type="http://schemas.openxmlformats.org/officeDocument/2006/relationships/image" Target="../media/image32.png"/><Relationship Id="rId4" Type="http://schemas.openxmlformats.org/officeDocument/2006/relationships/tags" Target="../tags/tag38.xml"/><Relationship Id="rId3" Type="http://schemas.openxmlformats.org/officeDocument/2006/relationships/image" Target="../media/image31.png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tags" Target="../tags/tag42.xml"/><Relationship Id="rId3" Type="http://schemas.openxmlformats.org/officeDocument/2006/relationships/image" Target="../media/image34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7.xml"/><Relationship Id="rId7" Type="http://schemas.openxmlformats.org/officeDocument/2006/relationships/image" Target="../media/image38.png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image" Target="../media/image37.jpeg"/><Relationship Id="rId3" Type="http://schemas.openxmlformats.org/officeDocument/2006/relationships/tags" Target="../tags/tag44.xml"/><Relationship Id="rId2" Type="http://schemas.openxmlformats.org/officeDocument/2006/relationships/image" Target="../media/image36.png"/><Relationship Id="rId1" Type="http://schemas.openxmlformats.org/officeDocument/2006/relationships/tags" Target="../tags/tag4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tags" Target="../tags/tag52.xml"/><Relationship Id="rId7" Type="http://schemas.openxmlformats.org/officeDocument/2006/relationships/image" Target="../media/image41.png"/><Relationship Id="rId6" Type="http://schemas.openxmlformats.org/officeDocument/2006/relationships/tags" Target="../tags/tag51.xml"/><Relationship Id="rId5" Type="http://schemas.openxmlformats.org/officeDocument/2006/relationships/image" Target="../media/image40.png"/><Relationship Id="rId4" Type="http://schemas.openxmlformats.org/officeDocument/2006/relationships/tags" Target="../tags/tag50.xml"/><Relationship Id="rId3" Type="http://schemas.openxmlformats.org/officeDocument/2006/relationships/image" Target="../media/image39.png"/><Relationship Id="rId2" Type="http://schemas.openxmlformats.org/officeDocument/2006/relationships/tags" Target="../tags/tag49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3.png"/><Relationship Id="rId10" Type="http://schemas.openxmlformats.org/officeDocument/2006/relationships/tags" Target="../tags/tag53.xml"/><Relationship Id="rId1" Type="http://schemas.openxmlformats.org/officeDocument/2006/relationships/tags" Target="../tags/tag48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tags" Target="../tags/tag56.xml"/><Relationship Id="rId3" Type="http://schemas.openxmlformats.org/officeDocument/2006/relationships/image" Target="../media/image43.png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tags" Target="../tags/tag61.xml"/><Relationship Id="rId7" Type="http://schemas.openxmlformats.org/officeDocument/2006/relationships/image" Target="../media/image47.png"/><Relationship Id="rId6" Type="http://schemas.openxmlformats.org/officeDocument/2006/relationships/tags" Target="../tags/tag60.xml"/><Relationship Id="rId5" Type="http://schemas.openxmlformats.org/officeDocument/2006/relationships/image" Target="../media/image46.png"/><Relationship Id="rId4" Type="http://schemas.openxmlformats.org/officeDocument/2006/relationships/tags" Target="../tags/tag59.xml"/><Relationship Id="rId3" Type="http://schemas.openxmlformats.org/officeDocument/2006/relationships/image" Target="../media/image45.png"/><Relationship Id="rId2" Type="http://schemas.openxmlformats.org/officeDocument/2006/relationships/tags" Target="../tags/tag58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tags" Target="../tags/tag64.xml"/><Relationship Id="rId3" Type="http://schemas.openxmlformats.org/officeDocument/2006/relationships/image" Target="../media/image49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tags" Target="../tags/tag67.xml"/><Relationship Id="rId3" Type="http://schemas.openxmlformats.org/officeDocument/2006/relationships/image" Target="../media/image31.png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6" Type="http://schemas.openxmlformats.org/officeDocument/2006/relationships/tags" Target="../tags/tag71.xml"/><Relationship Id="rId5" Type="http://schemas.openxmlformats.org/officeDocument/2006/relationships/image" Target="../media/image31.png"/><Relationship Id="rId4" Type="http://schemas.openxmlformats.org/officeDocument/2006/relationships/tags" Target="../tags/tag70.xml"/><Relationship Id="rId3" Type="http://schemas.openxmlformats.org/officeDocument/2006/relationships/image" Target="../media/image52.pn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8.png"/><Relationship Id="rId2" Type="http://schemas.openxmlformats.org/officeDocument/2006/relationships/tags" Target="../tags/tag75.xml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tags" Target="../tags/tag76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tags" Target="../tags/tag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8.png"/><Relationship Id="rId1" Type="http://schemas.openxmlformats.org/officeDocument/2006/relationships/hyperlink" Target="http://www.zhihuishu.com/" TargetMode="Externa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9.png"/><Relationship Id="rId2" Type="http://schemas.openxmlformats.org/officeDocument/2006/relationships/tags" Target="../tags/tag78.xml"/><Relationship Id="rId1" Type="http://schemas.openxmlformats.org/officeDocument/2006/relationships/hyperlink" Target="http://www.zhihuishu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1" Type="http://schemas.openxmlformats.org/officeDocument/2006/relationships/tags" Target="../tags/tag7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tags" Target="../tags/tag3.xml"/><Relationship Id="rId4" Type="http://schemas.openxmlformats.org/officeDocument/2006/relationships/image" Target="../media/image6.png"/><Relationship Id="rId3" Type="http://schemas.openxmlformats.org/officeDocument/2006/relationships/tags" Target="../tags/tag2.xml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image" Target="../media/image73.png"/><Relationship Id="rId7" Type="http://schemas.openxmlformats.org/officeDocument/2006/relationships/tags" Target="../tags/tag85.xml"/><Relationship Id="rId6" Type="http://schemas.openxmlformats.org/officeDocument/2006/relationships/image" Target="../media/image72.png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71.jpeg"/><Relationship Id="rId2" Type="http://schemas.openxmlformats.org/officeDocument/2006/relationships/tags" Target="../tags/tag82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75.png"/><Relationship Id="rId12" Type="http://schemas.openxmlformats.org/officeDocument/2006/relationships/tags" Target="../tags/tag88.xml"/><Relationship Id="rId11" Type="http://schemas.openxmlformats.org/officeDocument/2006/relationships/image" Target="../media/image74.png"/><Relationship Id="rId10" Type="http://schemas.openxmlformats.org/officeDocument/2006/relationships/tags" Target="../tags/tag87.xml"/><Relationship Id="rId1" Type="http://schemas.openxmlformats.org/officeDocument/2006/relationships/tags" Target="../tags/tag8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1" Type="http://schemas.openxmlformats.org/officeDocument/2006/relationships/image" Target="../media/image76.emf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tags" Target="../tags/tag9.xml"/><Relationship Id="rId4" Type="http://schemas.openxmlformats.org/officeDocument/2006/relationships/image" Target="../media/image10.png"/><Relationship Id="rId3" Type="http://schemas.openxmlformats.org/officeDocument/2006/relationships/tags" Target="../tags/tag8.xml"/><Relationship Id="rId2" Type="http://schemas.openxmlformats.org/officeDocument/2006/relationships/image" Target="../media/image9.png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13.xml"/><Relationship Id="rId7" Type="http://schemas.openxmlformats.org/officeDocument/2006/relationships/image" Target="../media/image15.png"/><Relationship Id="rId6" Type="http://schemas.openxmlformats.org/officeDocument/2006/relationships/tags" Target="../tags/tag12.xml"/><Relationship Id="rId5" Type="http://schemas.openxmlformats.org/officeDocument/2006/relationships/image" Target="../media/image14.png"/><Relationship Id="rId4" Type="http://schemas.openxmlformats.org/officeDocument/2006/relationships/tags" Target="../tags/tag11.xml"/><Relationship Id="rId3" Type="http://schemas.openxmlformats.org/officeDocument/2006/relationships/image" Target="../media/image13.png"/><Relationship Id="rId2" Type="http://schemas.openxmlformats.org/officeDocument/2006/relationships/tags" Target="../tags/tag10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7.jpe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18.xml"/><Relationship Id="rId7" Type="http://schemas.openxmlformats.org/officeDocument/2006/relationships/image" Target="../media/image20.png"/><Relationship Id="rId6" Type="http://schemas.openxmlformats.org/officeDocument/2006/relationships/tags" Target="../tags/tag17.xml"/><Relationship Id="rId5" Type="http://schemas.openxmlformats.org/officeDocument/2006/relationships/image" Target="../media/image19.png"/><Relationship Id="rId4" Type="http://schemas.openxmlformats.org/officeDocument/2006/relationships/tags" Target="../tags/tag16.xml"/><Relationship Id="rId3" Type="http://schemas.openxmlformats.org/officeDocument/2006/relationships/image" Target="../media/image18.png"/><Relationship Id="rId2" Type="http://schemas.openxmlformats.org/officeDocument/2006/relationships/tags" Target="../tags/tag15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10" Type="http://schemas.openxmlformats.org/officeDocument/2006/relationships/tags" Target="../tags/tag19.xml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23.xml"/><Relationship Id="rId7" Type="http://schemas.openxmlformats.org/officeDocument/2006/relationships/image" Target="../media/image14.png"/><Relationship Id="rId6" Type="http://schemas.openxmlformats.org/officeDocument/2006/relationships/tags" Target="../tags/tag22.xml"/><Relationship Id="rId5" Type="http://schemas.openxmlformats.org/officeDocument/2006/relationships/image" Target="../media/image13.png"/><Relationship Id="rId4" Type="http://schemas.openxmlformats.org/officeDocument/2006/relationships/tags" Target="../tags/tag21.xml"/><Relationship Id="rId3" Type="http://schemas.openxmlformats.org/officeDocument/2006/relationships/image" Target="../media/image23.png"/><Relationship Id="rId2" Type="http://schemas.openxmlformats.org/officeDocument/2006/relationships/tags" Target="../tags/tag20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7.jpe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28.xml"/><Relationship Id="rId7" Type="http://schemas.openxmlformats.org/officeDocument/2006/relationships/image" Target="../media/image26.png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25.png"/><Relationship Id="rId3" Type="http://schemas.openxmlformats.org/officeDocument/2006/relationships/tags" Target="../tags/tag25.xml"/><Relationship Id="rId2" Type="http://schemas.openxmlformats.org/officeDocument/2006/relationships/image" Target="../media/image24.jpe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30.xml"/><Relationship Id="rId11" Type="http://schemas.openxmlformats.org/officeDocument/2006/relationships/image" Target="../media/image20.png"/><Relationship Id="rId10" Type="http://schemas.openxmlformats.org/officeDocument/2006/relationships/tags" Target="../tags/tag29.xml"/><Relationship Id="rId1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tags" Target="../tags/tag35.xml"/><Relationship Id="rId7" Type="http://schemas.openxmlformats.org/officeDocument/2006/relationships/image" Target="../media/image29.png"/><Relationship Id="rId6" Type="http://schemas.openxmlformats.org/officeDocument/2006/relationships/tags" Target="../tags/tag34.xml"/><Relationship Id="rId5" Type="http://schemas.openxmlformats.org/officeDocument/2006/relationships/image" Target="../media/image28.png"/><Relationship Id="rId4" Type="http://schemas.openxmlformats.org/officeDocument/2006/relationships/tags" Target="../tags/tag33.xml"/><Relationship Id="rId3" Type="http://schemas.openxmlformats.org/officeDocument/2006/relationships/image" Target="../media/image27.png"/><Relationship Id="rId2" Type="http://schemas.openxmlformats.org/officeDocument/2006/relationships/tags" Target="../tags/tag32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8" b="8515"/>
          <a:stretch>
            <a:fillRect/>
          </a:stretch>
        </p:blipFill>
        <p:spPr>
          <a:xfrm>
            <a:off x="6962862" y="3123271"/>
            <a:ext cx="5136859" cy="3067454"/>
          </a:xfrm>
          <a:prstGeom prst="rect">
            <a:avLst/>
          </a:prstGeom>
        </p:spPr>
      </p:pic>
      <p:pic>
        <p:nvPicPr>
          <p:cNvPr id="17" name="Picture 2" descr="D:\LOGO完整200-6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55" y="5661719"/>
            <a:ext cx="3254375" cy="10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6"/>
          <p:cNvSpPr txBox="1"/>
          <p:nvPr/>
        </p:nvSpPr>
        <p:spPr>
          <a:xfrm>
            <a:off x="607345" y="1674879"/>
            <a:ext cx="6982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智慧树平台共享课导学</a:t>
            </a:r>
            <a:endParaRPr lang="zh-CN" altLang="en-US" sz="48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8"/>
          <p:cNvSpPr txBox="1"/>
          <p:nvPr/>
        </p:nvSpPr>
        <p:spPr>
          <a:xfrm>
            <a:off x="653275" y="2586933"/>
            <a:ext cx="245065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学生端讲解</a:t>
            </a:r>
            <a:endParaRPr lang="zh-CN" altLang="en-US" sz="3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课程提醒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150860" y="2564765"/>
            <a:ext cx="2794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中会有课程重要信息的推送，请各位同学通过公众号绑定账号后认真留意信息。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、点击课程卡片进入课程主界面，在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栏目按提示关注公众号、绑定好智慧树账号后会收到相应课程提醒消息。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9930" y="159067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049270" y="1590675"/>
            <a:ext cx="2316480" cy="43821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338445" y="1595120"/>
            <a:ext cx="2320925" cy="43973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976312" y="2934696"/>
            <a:ext cx="5335571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即可看到已选择的课程，点击图片即可开始学习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、注意：学习时，请关注角标为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，角标为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或是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里选择的，这个课看完没有分数！要学习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共享课！共享课！共享课！</a:t>
            </a: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3775" y="1407795"/>
            <a:ext cx="2457450" cy="46672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23085" y="3139440"/>
            <a:ext cx="3763645" cy="15297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C:\Users\13642\Desktop\微信图片_20210309090300.png微信图片_2021030909030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2590585" y="1898962"/>
            <a:ext cx="2043430" cy="3632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4633948" y="1882451"/>
            <a:ext cx="2043430" cy="3632201"/>
            <a:chOff x="1090" y="2178"/>
            <a:chExt cx="3218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图片 12" descr="微信图片_2021030522031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3508" y="2483"/>
              <a:ext cx="667" cy="323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2615" y="1898650"/>
            <a:ext cx="1988185" cy="36398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6" name="矩形 5"/>
          <p:cNvSpPr/>
          <p:nvPr>
            <p:custDataLst>
              <p:tags r:id="rId8"/>
            </p:custDataLst>
          </p:nvPr>
        </p:nvSpPr>
        <p:spPr>
          <a:xfrm>
            <a:off x="6851015" y="1882140"/>
            <a:ext cx="4630420" cy="372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sz="2000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、请大家开始学习前一定要查看成绩组成以及平时分攻略！！！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在学习过程中，学生可点击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【成绩】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入口，可查看该门课的当前成绩、学习时间、考试时间和成绩规则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课程总成绩由平时成绩+平时测试成绩+见面课成绩+期末考试成绩四部分组成，各部分成绩比例组成以学校规定为准。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中的分数仅作为学习过程中的参考，智慧树最终成绩以成绩发布后的为准。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如果觉得有问题，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可先自行刷新一下再查看。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98500" y="1186180"/>
            <a:ext cx="10699750" cy="145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【平时分】</a:t>
            </a:r>
            <a:r>
              <a:rPr lang="en-US" altLang="zh-CN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攻略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查看我的平时分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，可以进入平时成绩详情页面。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平时成绩由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学习进度、学习习惯、问答互动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三部分组成，点击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平时分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攻略】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或【计分规则】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图标，可以进入查看具体的获取指南。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13205" y="2722245"/>
            <a:ext cx="1849120" cy="35299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62325" y="2722245"/>
            <a:ext cx="17589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121275" y="2722245"/>
            <a:ext cx="1714500" cy="35312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35775" y="2747645"/>
            <a:ext cx="1727200" cy="3505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562975" y="2722245"/>
            <a:ext cx="17081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386580" y="1806575"/>
            <a:ext cx="7244715" cy="349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学习时间截止前，完成所有教程视频以及章测试可获得全部的学习进度分，即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学习进度分=看视频+做章节测试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，所以一定不要忽略完成章测试。</a:t>
            </a:r>
            <a:endParaRPr lang="en-US" altLang="zh-CN" sz="1600" b="1" dirty="0">
              <a:solidFill>
                <a:srgbClr val="27A9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</a:pP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学习习惯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zh-CN" altLang="en-US" sz="1600" b="1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）学习前的第一件事，请查看电脑端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模块中的成绩组成及规则，查看课程应需规律学习的天数。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应需规律学习的天数按照课程在线视频总时长进行计算；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</a:t>
            </a:r>
            <a:r>
              <a:rPr 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单日视频教程学习时长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达到25分钟后即可获得当日学习习惯分数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（建议学习时长25-30分钟为宜）；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仅为观看教程视频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产生的时长，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不包括观看见面课及完成章测试的时长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）学习时长及规律天数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次日上午更新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1180" y="1634490"/>
            <a:ext cx="1919605" cy="38392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70150" y="3209290"/>
            <a:ext cx="1811655" cy="2265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808220" y="1454785"/>
            <a:ext cx="6771005" cy="393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问答互动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（1）问答分由有效问题数、有效回答数、获得有效回答数三部分构成。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）互动分在整个学期内都会有所浮动，如被系统审核为“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”的问答，在审核人员复核为“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”之后，相应的问答数量也会发生变化，则分数也会随之产生变化。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）互动分在学习时间截止后固化，最终互动得分将于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次日上午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更新。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非人为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”刷帖行为的处罚，一经发现将做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本学期禁言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处理（自动解禁时间为2024年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日23:59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:59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）。温馨提示：如果本学期您有多门课程学习，其中有一门（或多门）课程存在非法刷帖，被禁言后则本学期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所有课程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都无法参与互动问答。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2140" y="1454785"/>
            <a:ext cx="1739900" cy="21259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2140" y="3580765"/>
            <a:ext cx="1739900" cy="229616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378075" y="1454785"/>
            <a:ext cx="2308860" cy="24511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52040" y="3905885"/>
            <a:ext cx="2348865" cy="19710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5137150" y="1455420"/>
            <a:ext cx="6462395" cy="4560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6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）【无效互动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注意事项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无效互动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包含但不限于：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无意义帖、灌水帖、抄袭帖、重复帖、不当言论帖；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回答字数少于3（含）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学习时间结束后发布的提问和回答（学习时间的最后一天请在23:45分之前参与问答，最后15分钟为冷却期）；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回复历史学期的提问（20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年春夏学期的问答建议回复202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日之后的）；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被AI智能审核屏蔽的、审核专员删除的、老师删除的提问和回答。请同学们务必发布有效的、高质量的提问与回答，才能获得高分。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17525" y="1662430"/>
            <a:ext cx="2164080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1605" y="1662430"/>
            <a:ext cx="2385695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5552440" y="1393825"/>
            <a:ext cx="5796280" cy="46824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视频【教程】</a:t>
            </a:r>
            <a:r>
              <a:rPr lang="zh-CN" altLang="en-US" sz="2000" b="1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endParaRPr lang="zh-CN" altLang="en-US" sz="2000" dirty="0" smtClean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【教程】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栏目下找到课程视频进行学习。</a:t>
            </a:r>
            <a:endParaRPr lang="zh-CN" altLang="en-US" sz="1600" b="1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视频学习完成的，后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显示；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（注意：离线学习记录需要在联网后才会提交）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925" y="169481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867025" y="1694815"/>
            <a:ext cx="2214245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7769225" y="1861185"/>
            <a:ext cx="3677285" cy="356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【见面课】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栏目下找到各见面课内容安排；及时参加直播或收看回放。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、具体参与方式请关注教务处或本校课程老师通知。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、见面课后会有课后测试题， 见面课测试题只有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机会，需要各位同学认真作答！！！见面课测试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“查看答案”功能。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、有安排见面课学习的同学请注意，每次见面课回放可能由一个或是多个视频组成，需要完成全部视频观看才能获得本次见面课的全部分数。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50210" y="1454785"/>
            <a:ext cx="2321560" cy="43808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6110" y="145478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245100" y="1457960"/>
            <a:ext cx="2428875" cy="43776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5273353" y="1305975"/>
            <a:ext cx="6096000" cy="45288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266700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作业考试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模块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点击课程卡片的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入口，进入作业考试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列表；【未上交】列表中包含课程所有章测试和课程考试；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请注意完成章测试的截止时间。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有相应的开放及截止时间，考试开放之时，也就是学习结束之时，即除了考试，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其他任何学习相关的内容均不再计分。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仍会继续倒计时，一旦考试时限到了，试卷将会被系统自动提交。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13080" y="1600200"/>
            <a:ext cx="2381250" cy="43624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110" y="1607185"/>
            <a:ext cx="2414905" cy="4355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14"/>
          <p:cNvSpPr/>
          <p:nvPr/>
        </p:nvSpPr>
        <p:spPr>
          <a:xfrm>
            <a:off x="-9065" y="1698112"/>
            <a:ext cx="10986402" cy="3429802"/>
          </a:xfrm>
          <a:custGeom>
            <a:avLst/>
            <a:gdLst>
              <a:gd name="connsiteX0" fmla="*/ 0 w 10986402"/>
              <a:gd name="connsiteY0" fmla="*/ 0 h 2761782"/>
              <a:gd name="connsiteX1" fmla="*/ 10986402 w 10986402"/>
              <a:gd name="connsiteY1" fmla="*/ 0 h 2761782"/>
              <a:gd name="connsiteX2" fmla="*/ 10295957 w 10986402"/>
              <a:gd name="connsiteY2" fmla="*/ 2761782 h 2761782"/>
              <a:gd name="connsiteX3" fmla="*/ 0 w 10986402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6402" h="2761782">
                <a:moveTo>
                  <a:pt x="0" y="0"/>
                </a:moveTo>
                <a:lnTo>
                  <a:pt x="10986402" y="0"/>
                </a:lnTo>
                <a:lnTo>
                  <a:pt x="10295957" y="2761782"/>
                </a:lnTo>
                <a:lnTo>
                  <a:pt x="0" y="2761782"/>
                </a:lnTo>
                <a:close/>
              </a:path>
            </a:pathLst>
          </a:custGeom>
          <a:solidFill>
            <a:srgbClr val="13BFA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15"/>
          <p:cNvSpPr/>
          <p:nvPr/>
        </p:nvSpPr>
        <p:spPr>
          <a:xfrm>
            <a:off x="10464800" y="1698112"/>
            <a:ext cx="1727200" cy="3429802"/>
          </a:xfrm>
          <a:custGeom>
            <a:avLst/>
            <a:gdLst>
              <a:gd name="connsiteX0" fmla="*/ 690446 w 1727200"/>
              <a:gd name="connsiteY0" fmla="*/ 0 h 2761782"/>
              <a:gd name="connsiteX1" fmla="*/ 1727200 w 1727200"/>
              <a:gd name="connsiteY1" fmla="*/ 0 h 2761782"/>
              <a:gd name="connsiteX2" fmla="*/ 1727200 w 1727200"/>
              <a:gd name="connsiteY2" fmla="*/ 2761782 h 2761782"/>
              <a:gd name="connsiteX3" fmla="*/ 0 w 1727200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2761782">
                <a:moveTo>
                  <a:pt x="690446" y="0"/>
                </a:moveTo>
                <a:lnTo>
                  <a:pt x="1727200" y="0"/>
                </a:lnTo>
                <a:lnTo>
                  <a:pt x="1727200" y="2761782"/>
                </a:lnTo>
                <a:lnTo>
                  <a:pt x="0" y="276178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6"/>
          <p:cNvSpPr txBox="1"/>
          <p:nvPr/>
        </p:nvSpPr>
        <p:spPr>
          <a:xfrm>
            <a:off x="363326" y="364368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KSO_GN1"/>
          <p:cNvSpPr txBox="1">
            <a:spLocks noChangeArrowheads="1"/>
          </p:cNvSpPr>
          <p:nvPr/>
        </p:nvSpPr>
        <p:spPr bwMode="auto">
          <a:xfrm>
            <a:off x="5658078" y="2607851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6721" y="1771757"/>
            <a:ext cx="2809098" cy="335615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5" name="文本框 1"/>
          <p:cNvSpPr txBox="1"/>
          <p:nvPr/>
        </p:nvSpPr>
        <p:spPr>
          <a:xfrm>
            <a:off x="5974662" y="3471148"/>
            <a:ext cx="2842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用手机随时学习</a:t>
            </a:r>
            <a:endParaRPr lang="zh-CN" altLang="en-US" sz="280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2072005" y="1685194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4642485" y="1817370"/>
            <a:ext cx="6364605" cy="3928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>
              <a:lnSpc>
                <a:spcPct val="15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已上交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【已上交】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列表，即可查看已提交的章测试或考试相应分数。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章测试在学生完成后立即显示分数；（除有主观题需批阅外）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在学习周期内，若对章测试分数不满意，可申请重做。每章的重做机会各有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，以最后一次做题的分数为准。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章测试允许查看自己答题对错情况。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、考试：原则上平台只有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考试机会，不予申请重做。请务必做好充分准备后再开始考试。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63416" y="1925828"/>
            <a:ext cx="549384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，进行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选课。建议使用谷歌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火狐浏览器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4239" y="2926656"/>
            <a:ext cx="6152335" cy="26980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486650" y="1475740"/>
            <a:ext cx="2566035" cy="4429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注册认证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4037" y="1297792"/>
            <a:ext cx="865314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登录智慧树网站，在首页右上角                 按提示要求进行注册认证；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04" y="1297958"/>
            <a:ext cx="1272650" cy="7620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665" y="2089785"/>
            <a:ext cx="4623435" cy="3956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100" y="1789430"/>
            <a:ext cx="3855720" cy="42576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01040" y="1789430"/>
            <a:ext cx="2460625" cy="42468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3865" y="1297940"/>
            <a:ext cx="11196955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注册认证成功后，选择右上角的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我的学堂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，在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栏位选择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进入选课界面后选择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跨校共享课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81655" y="1854835"/>
            <a:ext cx="7740650" cy="23304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85" y="4445635"/>
            <a:ext cx="10871835" cy="1965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9285" y="1560830"/>
            <a:ext cx="1051814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在本校选课页面中可查看本校共引进多少门课程、选课及退课起止时间，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按需求选课即可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;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6123305" y="2291715"/>
            <a:ext cx="5170170" cy="3408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5" y="2379345"/>
            <a:ext cx="5466715" cy="35756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32205" y="1454785"/>
            <a:ext cx="848233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选择好课程后，进行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提交】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，点击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【确认】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按钮完成选课；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206500" y="2107565"/>
            <a:ext cx="4799330" cy="34658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6068695" y="2108200"/>
            <a:ext cx="5342255" cy="34651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退课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289925" y="2338705"/>
            <a:ext cx="3289300" cy="21805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请在学校规定的退课时间段内登录智慧树官网（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1"/>
              </a:rPr>
              <a:t>www.zhihuishu.com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），进入学生端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【我的学堂】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后，点击</a:t>
            </a: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【课程退课】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按钮进行操作退课即可；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4725" y="5884545"/>
            <a:ext cx="39846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注意：知到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不支持退课操作</a:t>
            </a:r>
            <a:r>
              <a:rPr lang="zh-CN" altLang="en-US" b="1">
                <a:solidFill>
                  <a:srgbClr val="FF0000"/>
                </a:solidFill>
              </a:rPr>
              <a:t>。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15" y="1350645"/>
            <a:ext cx="7611745" cy="453390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043" y="116360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20125" y="2293620"/>
            <a:ext cx="2952115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智慧树官网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1"/>
              </a:rPr>
              <a:t>www.zhihuishu.com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登录后，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【我的学堂】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【共享学分课】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中，在</a:t>
            </a: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【进行中】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即可看到已选好的课程，点击课程图片或课程名称开始学习。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14705" y="1454785"/>
            <a:ext cx="7702550" cy="470598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89763" y="2994458"/>
            <a:ext cx="2826693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4525" y="1991995"/>
            <a:ext cx="8145145" cy="35794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384915"/>
          </a:xfrm>
          <a:prstGeom prst="rect">
            <a:avLst/>
          </a:prstGeom>
          <a:solidFill>
            <a:srgbClr val="13B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07736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24585" y="1619250"/>
            <a:ext cx="9942830" cy="4650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学习前的第一件事，请查看电脑端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模块中的内容及规则。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单日视频教程学习时长少于25分钟的不记规律学习天数（建议学习时长25-30分钟为宜）；学习时长仅为观看教程视频产生的时长，不包括观看见面课及完成章测试的时长；学习时长及规律天数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次日上午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更新；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如需详细了解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问答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互动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的攻略建议，请前往知到APP或官网学习课程栏目中，点击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期末考试一旦开始，暨在线学习结束，观看视频、见面课回放、完成章测试作业、问答均不再计分；试卷一旦打开，就开始倒计时，时间一到系统会自动提交，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考试机会只有一次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，务必在做好充分准备后再进行考试，不要抱着试一下的心态去点开试卷，以免造成考试被动提交的情况。中途因故无法考试的，只要仍在考试时限内，可以再次进入考试作答。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5291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新生选课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96365" y="1378585"/>
            <a:ext cx="951293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【立即注册】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。输入手机号、验证码及学生自行设置的密码完成注册后，点击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【下一步】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立即进行信息认证。</a:t>
            </a:r>
            <a:endParaRPr lang="zh-CN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22065" y="2521585"/>
            <a:ext cx="1946910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93740" y="2521585"/>
            <a:ext cx="1867535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00580" y="2521585"/>
            <a:ext cx="2015490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47820" y="2521585"/>
            <a:ext cx="1946910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19495" y="2521585"/>
            <a:ext cx="1867535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011795" y="2522220"/>
            <a:ext cx="1939290" cy="34347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rgbClr val="13B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问题解决 方便快捷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11"/>
          <p:cNvSpPr txBox="1"/>
          <p:nvPr>
            <p:custDataLst>
              <p:tags r:id="rId1"/>
            </p:custDataLst>
          </p:nvPr>
        </p:nvSpPr>
        <p:spPr>
          <a:xfrm>
            <a:off x="580390" y="1671955"/>
            <a:ext cx="5798185" cy="1079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端均可）。平台使用操作说明请点击图中所示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帮助中心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。查看学生/教师操作说明。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05" y="3954780"/>
            <a:ext cx="1780540" cy="178054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7380966" y="1603892"/>
            <a:ext cx="2629265" cy="224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，使用学习自助查询，常见问题自己即可快速解决；也可通过微信客服咨询。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25685" y="1818640"/>
            <a:ext cx="2218055" cy="40189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884805" y="2994660"/>
            <a:ext cx="4224655" cy="2772410"/>
          </a:xfrm>
          <a:prstGeom prst="rect">
            <a:avLst/>
          </a:prstGeom>
        </p:spPr>
      </p:pic>
      <p:cxnSp>
        <p:nvCxnSpPr>
          <p:cNvPr id="19" name="Straight Connector 54"/>
          <p:cNvCxnSpPr/>
          <p:nvPr>
            <p:custDataLst>
              <p:tags r:id="rId9"/>
            </p:custDataLst>
          </p:nvPr>
        </p:nvCxnSpPr>
        <p:spPr>
          <a:xfrm flipV="1">
            <a:off x="7304714" y="1745463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6525" y="2994660"/>
            <a:ext cx="2748280" cy="22504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6525" y="5246370"/>
            <a:ext cx="2748280" cy="514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223" y="4265462"/>
            <a:ext cx="9952909" cy="3430514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2505048" y="2157503"/>
            <a:ext cx="690880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教</a:t>
            </a:r>
            <a:r>
              <a:rPr lang="en-US" altLang="zh-CN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学</a:t>
            </a:r>
            <a:r>
              <a:rPr lang="en-US" altLang="zh-CN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运</a:t>
            </a:r>
            <a:r>
              <a:rPr lang="en-US" altLang="zh-CN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行</a:t>
            </a:r>
            <a:r>
              <a:rPr lang="en-US" altLang="zh-CN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·</a:t>
            </a:r>
            <a:r>
              <a:rPr lang="en-US" altLang="zh-CN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服</a:t>
            </a:r>
            <a:r>
              <a:rPr lang="en-US" altLang="zh-CN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务</a:t>
            </a:r>
            <a:r>
              <a:rPr lang="en-US" altLang="zh-CN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担</a:t>
            </a:r>
            <a:r>
              <a:rPr lang="en-US" altLang="zh-CN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当</a:t>
            </a:r>
            <a:endParaRPr lang="zh-CN" altLang="en-US" sz="4000" b="1" dirty="0">
              <a:solidFill>
                <a:srgbClr val="13BFAB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endParaRPr lang="zh-CN" altLang="en-US" sz="2400" dirty="0">
              <a:solidFill>
                <a:srgbClr val="13BFAB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课程运行  直播保障  金牌服务  贴心陪伴</a:t>
            </a:r>
            <a:endParaRPr lang="zh-CN" altLang="en-US" sz="2400" dirty="0">
              <a:solidFill>
                <a:srgbClr val="13BFAB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任意多边形: 形状 10"/>
          <p:cNvSpPr/>
          <p:nvPr/>
        </p:nvSpPr>
        <p:spPr>
          <a:xfrm>
            <a:off x="1727627" y="1365741"/>
            <a:ext cx="8463642" cy="3059112"/>
          </a:xfrm>
          <a:custGeom>
            <a:avLst/>
            <a:gdLst>
              <a:gd name="connsiteX0" fmla="*/ 0 w 8463642"/>
              <a:gd name="connsiteY0" fmla="*/ 0 h 3059112"/>
              <a:gd name="connsiteX1" fmla="*/ 1343321 w 8463642"/>
              <a:gd name="connsiteY1" fmla="*/ 0 h 3059112"/>
              <a:gd name="connsiteX2" fmla="*/ 1343321 w 8463642"/>
              <a:gd name="connsiteY2" fmla="*/ 153782 h 3059112"/>
              <a:gd name="connsiteX3" fmla="*/ 153782 w 8463642"/>
              <a:gd name="connsiteY3" fmla="*/ 153782 h 3059112"/>
              <a:gd name="connsiteX4" fmla="*/ 153782 w 8463642"/>
              <a:gd name="connsiteY4" fmla="*/ 2905330 h 3059112"/>
              <a:gd name="connsiteX5" fmla="*/ 8309860 w 8463642"/>
              <a:gd name="connsiteY5" fmla="*/ 2905330 h 3059112"/>
              <a:gd name="connsiteX6" fmla="*/ 8309860 w 8463642"/>
              <a:gd name="connsiteY6" fmla="*/ 153782 h 3059112"/>
              <a:gd name="connsiteX7" fmla="*/ 4113705 w 8463642"/>
              <a:gd name="connsiteY7" fmla="*/ 153782 h 3059112"/>
              <a:gd name="connsiteX8" fmla="*/ 4113705 w 8463642"/>
              <a:gd name="connsiteY8" fmla="*/ 0 h 3059112"/>
              <a:gd name="connsiteX9" fmla="*/ 8463642 w 8463642"/>
              <a:gd name="connsiteY9" fmla="*/ 0 h 3059112"/>
              <a:gd name="connsiteX10" fmla="*/ 8463642 w 8463642"/>
              <a:gd name="connsiteY10" fmla="*/ 3059112 h 3059112"/>
              <a:gd name="connsiteX11" fmla="*/ 0 w 8463642"/>
              <a:gd name="connsiteY11" fmla="*/ 3059112 h 305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63642" h="3059112">
                <a:moveTo>
                  <a:pt x="0" y="0"/>
                </a:moveTo>
                <a:lnTo>
                  <a:pt x="1343321" y="0"/>
                </a:lnTo>
                <a:lnTo>
                  <a:pt x="1343321" y="153782"/>
                </a:lnTo>
                <a:lnTo>
                  <a:pt x="153782" y="153782"/>
                </a:lnTo>
                <a:lnTo>
                  <a:pt x="153782" y="2905330"/>
                </a:lnTo>
                <a:lnTo>
                  <a:pt x="8309860" y="2905330"/>
                </a:lnTo>
                <a:lnTo>
                  <a:pt x="8309860" y="153782"/>
                </a:lnTo>
                <a:lnTo>
                  <a:pt x="4113705" y="153782"/>
                </a:lnTo>
                <a:lnTo>
                  <a:pt x="4113705" y="0"/>
                </a:lnTo>
                <a:lnTo>
                  <a:pt x="8463642" y="0"/>
                </a:lnTo>
                <a:lnTo>
                  <a:pt x="8463642" y="3059112"/>
                </a:lnTo>
                <a:lnTo>
                  <a:pt x="0" y="3059112"/>
                </a:lnTo>
                <a:close/>
              </a:path>
            </a:pathLst>
          </a:custGeom>
          <a:solidFill>
            <a:srgbClr val="13BFA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Picture 2" descr="D:\LOGO完整200-6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03" y="925549"/>
            <a:ext cx="2708002" cy="8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4345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新生选课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23670" y="1454785"/>
            <a:ext cx="933386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选择所属学校，填写院系、专业、学号、姓名及入学年份即可完成信息认证。温馨提示：请认真填写所有信息，如果信息不准确，将无法正常学习共享课。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65730" y="2662555"/>
            <a:ext cx="2346960" cy="35490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12690" y="2663190"/>
            <a:ext cx="2166620" cy="35490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179310" y="2663190"/>
            <a:ext cx="2347595" cy="35496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6250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新生选课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12825" y="1370330"/>
            <a:ext cx="939736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认证完成后会立即跳转选课页面进行选课。在本校选课页面中可查看本校共引进多少门课程、选课及退课起止时间。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选择好课程后，选择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【提交课程】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，显示确认课程界面，确认后即完成选课，选课完成即可进入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【学习】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界面开始学习。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781300" y="2479040"/>
            <a:ext cx="1991360" cy="37033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04410" y="2479675"/>
            <a:ext cx="2042160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73875" y="2479675"/>
            <a:ext cx="2009775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924925" y="2478405"/>
            <a:ext cx="2218055" cy="37045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160" y="2479675"/>
            <a:ext cx="2136140" cy="37033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36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老生选课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598805" y="1272540"/>
            <a:ext cx="109728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老生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之前使用过智慧树的同学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。如果忘记了原来的密码，在未更换手机号的情况下，点击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【忘记密码】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绑定的手机号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重设密码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如不再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使用平台上原绑定的手机号码，已登录状态下头像进去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【个人资料】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【手机】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进行更换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手机号（前提是新手机号未曾注册过），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如不成功，可联系在线客服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转人工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处理。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6985" y="2834640"/>
            <a:ext cx="1969135" cy="34118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73980" y="2834640"/>
            <a:ext cx="1822450" cy="34118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246120" y="2840355"/>
            <a:ext cx="1880870" cy="34061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043420" y="2840990"/>
            <a:ext cx="1867535" cy="3405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957945" y="2840990"/>
            <a:ext cx="1802765" cy="3405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4987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老生选课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21055" y="1454785"/>
            <a:ext cx="1007237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【个人资料】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学校选课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入口，进入选课页面。在本校选课页面中可查看本校共引进多少门课程、选课及退课起止时间。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选择好课程后，选择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【提交课程】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，显示确认课程界面，确认后即完成选课，选课完成即可进入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【学习】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界面开始学习。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0420" y="2536825"/>
            <a:ext cx="2105025" cy="37039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73980" y="2536190"/>
            <a:ext cx="1991360" cy="37033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197090" y="2536825"/>
            <a:ext cx="2042160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266555" y="2536825"/>
            <a:ext cx="2009775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950" y="2536825"/>
            <a:ext cx="2136140" cy="37033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修改认证信息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imagerId9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805" y="2375535"/>
            <a:ext cx="2050415" cy="36423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4999355" y="2371725"/>
            <a:ext cx="2049780" cy="3648710"/>
            <a:chOff x="5385" y="2431"/>
            <a:chExt cx="3228" cy="57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图片 20" descr="58e442610c95e9edf4b304cf23d1cc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5385" y="2431"/>
              <a:ext cx="3228" cy="5739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23" name="矩形 22"/>
            <p:cNvSpPr/>
            <p:nvPr>
              <p:custDataLst>
                <p:tags r:id="rId5"/>
              </p:custDataLst>
            </p:nvPr>
          </p:nvSpPr>
          <p:spPr>
            <a:xfrm>
              <a:off x="5460" y="6119"/>
              <a:ext cx="3052" cy="4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100570" y="2381885"/>
            <a:ext cx="2082800" cy="36493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849880" y="2371090"/>
            <a:ext cx="2149475" cy="36601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28345" y="2381885"/>
            <a:ext cx="2147570" cy="36360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1463426" y="1643260"/>
            <a:ext cx="905051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若需要修改自己的认证信息，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【个人资料】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【修改认证信息】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项，即可进入修改页面。 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</a:t>
            </a:r>
            <a:endParaRPr lang="zh-CN" altLang="en-US" sz="4400" b="1" dirty="0">
              <a:solidFill>
                <a:srgbClr val="13BF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396605" y="3023870"/>
            <a:ext cx="2794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【学习通知】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中会有课程重要信息的推送，请各位同学一定要认真留意。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、APP端消息中心入口在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【学习】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模块右下方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栏目内；PC端【消息中心】在学堂和课程页面顶部的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【消息】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77540" y="2863850"/>
            <a:ext cx="4792345" cy="20561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96290" y="1590675"/>
            <a:ext cx="238125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177540" y="1590675"/>
            <a:ext cx="4038600" cy="527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178810" y="2117725"/>
            <a:ext cx="6283960" cy="746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COMMONDATA" val="eyJoZGlkIjoiNTQ5YTlhNTIzOGI0MDBjZmQxNzViMTZhODk2YWI3MmYifQ=="/>
  <p:tag name="KSO_WPP_MARK_KEY" val="0ee8bf58-e581-4ba7-a9d1-15e36fc09e7c"/>
  <p:tag name="commondata" val="eyJoZGlkIjoiMDJkYThjODYzMzNmYzZkZDJjM2JiMzU1ZDUzNWEzYTA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4264</Words>
  <Application>WPS 演示</Application>
  <PresentationFormat>自定义</PresentationFormat>
  <Paragraphs>181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Arial Narrow</vt:lpstr>
      <vt:lpstr>印品黑体</vt:lpstr>
      <vt:lpstr>黑体</vt:lpstr>
      <vt:lpstr>仿宋</vt:lpstr>
      <vt:lpstr>等线</vt:lpstr>
      <vt:lpstr>Arial Unicode MS</vt:lpstr>
      <vt:lpstr>等线 Light</vt:lpstr>
      <vt:lpstr>Calibri</vt:lpstr>
      <vt:lpstr>Wingdings</vt:lpstr>
      <vt:lpstr>思源黑体 CN Bold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WPS_1676262932</cp:lastModifiedBy>
  <cp:revision>312</cp:revision>
  <dcterms:created xsi:type="dcterms:W3CDTF">2022-01-17T01:36:00Z</dcterms:created>
  <dcterms:modified xsi:type="dcterms:W3CDTF">2024-08-21T01:45:32Z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99F78661D3084F06839E800C98C840BF_13</vt:lpwstr>
  </property>
</Properties>
</file>